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fntdata" ContentType="application/x-fontdata"/>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embedTrueTypeFonts="1" bookmarkIdSeed="9">
  <p:sldMasterIdLst>
    <p:sldMasterId id="2147483656" r:id="rId1"/>
  </p:sldMasterIdLst>
  <p:notesMasterIdLst>
    <p:notesMasterId r:id="rId41"/>
  </p:notesMasterIdLst>
  <p:handoutMasterIdLst>
    <p:handoutMasterId r:id="rId42"/>
  </p:handoutMasterIdLst>
  <p:sldIdLst>
    <p:sldId id="262" r:id="rId2"/>
    <p:sldId id="268" r:id="rId3"/>
    <p:sldId id="272" r:id="rId4"/>
    <p:sldId id="273" r:id="rId5"/>
    <p:sldId id="274" r:id="rId6"/>
    <p:sldId id="275" r:id="rId7"/>
    <p:sldId id="333" r:id="rId8"/>
    <p:sldId id="282" r:id="rId9"/>
    <p:sldId id="440" r:id="rId10"/>
    <p:sldId id="441" r:id="rId11"/>
    <p:sldId id="408" r:id="rId12"/>
    <p:sldId id="442" r:id="rId13"/>
    <p:sldId id="467" r:id="rId14"/>
    <p:sldId id="468" r:id="rId15"/>
    <p:sldId id="469" r:id="rId16"/>
    <p:sldId id="443" r:id="rId17"/>
    <p:sldId id="444" r:id="rId18"/>
    <p:sldId id="445" r:id="rId19"/>
    <p:sldId id="446" r:id="rId20"/>
    <p:sldId id="447" r:id="rId21"/>
    <p:sldId id="448" r:id="rId22"/>
    <p:sldId id="450" r:id="rId23"/>
    <p:sldId id="451" r:id="rId24"/>
    <p:sldId id="452" r:id="rId25"/>
    <p:sldId id="453" r:id="rId26"/>
    <p:sldId id="454" r:id="rId27"/>
    <p:sldId id="458" r:id="rId28"/>
    <p:sldId id="459" r:id="rId29"/>
    <p:sldId id="460" r:id="rId30"/>
    <p:sldId id="461" r:id="rId31"/>
    <p:sldId id="462" r:id="rId32"/>
    <p:sldId id="463" r:id="rId33"/>
    <p:sldId id="470" r:id="rId34"/>
    <p:sldId id="471" r:id="rId35"/>
    <p:sldId id="472" r:id="rId36"/>
    <p:sldId id="464" r:id="rId37"/>
    <p:sldId id="465" r:id="rId38"/>
    <p:sldId id="466" r:id="rId39"/>
    <p:sldId id="473" r:id="rId40"/>
  </p:sldIdLst>
  <p:sldSz cx="9144000" cy="6858000" type="screen4x3"/>
  <p:notesSz cx="7099300" cy="10234613"/>
  <p:embeddedFontLst>
    <p:embeddedFont>
      <p:font typeface="Verdana" pitchFamily="34" charset="0"/>
      <p:regular r:id="rId43"/>
      <p:bold r:id="rId44"/>
      <p:italic r:id="rId45"/>
      <p:boldItalic r:id="rId46"/>
    </p:embeddedFont>
    <p:embeddedFont>
      <p:font typeface="Calibri" pitchFamily="34" charset="0"/>
      <p:regular r:id="rId47"/>
      <p:bold r:id="rId48"/>
      <p:italic r:id="rId49"/>
      <p:boldItalic r:id="rId50"/>
    </p:embeddedFont>
    <p:embeddedFont>
      <p:font typeface="B Nazanin" pitchFamily="2" charset="-78"/>
      <p:regular r:id="rId51"/>
      <p:bold r:id="rId52"/>
    </p:embeddedFont>
  </p:embeddedFontLst>
  <p:defaultTextStyle>
    <a:defPPr>
      <a:defRPr lang="en-US"/>
    </a:defPPr>
    <a:lvl1pPr algn="ctr" rtl="0" fontAlgn="base">
      <a:spcBef>
        <a:spcPct val="0"/>
      </a:spcBef>
      <a:spcAft>
        <a:spcPct val="0"/>
      </a:spcAft>
      <a:defRPr sz="1400" kern="1200">
        <a:solidFill>
          <a:schemeClr val="bg1"/>
        </a:solidFill>
        <a:effectLst>
          <a:outerShdw blurRad="38100" dist="38100" dir="2700000" algn="tl">
            <a:srgbClr val="000000">
              <a:alpha val="43137"/>
            </a:srgbClr>
          </a:outerShdw>
        </a:effectLst>
        <a:latin typeface="Times New Roman" pitchFamily="18" charset="0"/>
        <a:ea typeface="굴림" pitchFamily="34" charset="-127"/>
        <a:cs typeface="+mn-cs"/>
      </a:defRPr>
    </a:lvl1pPr>
    <a:lvl2pPr marL="457200" algn="ctr" rtl="0" fontAlgn="base">
      <a:spcBef>
        <a:spcPct val="0"/>
      </a:spcBef>
      <a:spcAft>
        <a:spcPct val="0"/>
      </a:spcAft>
      <a:defRPr sz="1400" kern="1200">
        <a:solidFill>
          <a:schemeClr val="bg1"/>
        </a:solidFill>
        <a:effectLst>
          <a:outerShdw blurRad="38100" dist="38100" dir="2700000" algn="tl">
            <a:srgbClr val="000000">
              <a:alpha val="43137"/>
            </a:srgbClr>
          </a:outerShdw>
        </a:effectLst>
        <a:latin typeface="Times New Roman" pitchFamily="18" charset="0"/>
        <a:ea typeface="굴림" pitchFamily="34" charset="-127"/>
        <a:cs typeface="+mn-cs"/>
      </a:defRPr>
    </a:lvl2pPr>
    <a:lvl3pPr marL="914400" algn="ctr" rtl="0" fontAlgn="base">
      <a:spcBef>
        <a:spcPct val="0"/>
      </a:spcBef>
      <a:spcAft>
        <a:spcPct val="0"/>
      </a:spcAft>
      <a:defRPr sz="1400" kern="1200">
        <a:solidFill>
          <a:schemeClr val="bg1"/>
        </a:solidFill>
        <a:effectLst>
          <a:outerShdw blurRad="38100" dist="38100" dir="2700000" algn="tl">
            <a:srgbClr val="000000">
              <a:alpha val="43137"/>
            </a:srgbClr>
          </a:outerShdw>
        </a:effectLst>
        <a:latin typeface="Times New Roman" pitchFamily="18" charset="0"/>
        <a:ea typeface="굴림" pitchFamily="34" charset="-127"/>
        <a:cs typeface="+mn-cs"/>
      </a:defRPr>
    </a:lvl3pPr>
    <a:lvl4pPr marL="1371600" algn="ctr" rtl="0" fontAlgn="base">
      <a:spcBef>
        <a:spcPct val="0"/>
      </a:spcBef>
      <a:spcAft>
        <a:spcPct val="0"/>
      </a:spcAft>
      <a:defRPr sz="1400" kern="1200">
        <a:solidFill>
          <a:schemeClr val="bg1"/>
        </a:solidFill>
        <a:effectLst>
          <a:outerShdw blurRad="38100" dist="38100" dir="2700000" algn="tl">
            <a:srgbClr val="000000">
              <a:alpha val="43137"/>
            </a:srgbClr>
          </a:outerShdw>
        </a:effectLst>
        <a:latin typeface="Times New Roman" pitchFamily="18" charset="0"/>
        <a:ea typeface="굴림" pitchFamily="34" charset="-127"/>
        <a:cs typeface="+mn-cs"/>
      </a:defRPr>
    </a:lvl4pPr>
    <a:lvl5pPr marL="1828800" algn="ctr" rtl="0" fontAlgn="base">
      <a:spcBef>
        <a:spcPct val="0"/>
      </a:spcBef>
      <a:spcAft>
        <a:spcPct val="0"/>
      </a:spcAft>
      <a:defRPr sz="1400" kern="1200">
        <a:solidFill>
          <a:schemeClr val="bg1"/>
        </a:solidFill>
        <a:effectLst>
          <a:outerShdw blurRad="38100" dist="38100" dir="2700000" algn="tl">
            <a:srgbClr val="000000">
              <a:alpha val="43137"/>
            </a:srgbClr>
          </a:outerShdw>
        </a:effectLst>
        <a:latin typeface="Times New Roman" pitchFamily="18" charset="0"/>
        <a:ea typeface="굴림" pitchFamily="34" charset="-127"/>
        <a:cs typeface="+mn-cs"/>
      </a:defRPr>
    </a:lvl5pPr>
    <a:lvl6pPr marL="2286000" algn="l" defTabSz="914400" rtl="0" eaLnBrk="1" latinLnBrk="0" hangingPunct="1">
      <a:defRPr sz="1400" kern="1200">
        <a:solidFill>
          <a:schemeClr val="bg1"/>
        </a:solidFill>
        <a:effectLst>
          <a:outerShdw blurRad="38100" dist="38100" dir="2700000" algn="tl">
            <a:srgbClr val="000000">
              <a:alpha val="43137"/>
            </a:srgbClr>
          </a:outerShdw>
        </a:effectLst>
        <a:latin typeface="Times New Roman" pitchFamily="18" charset="0"/>
        <a:ea typeface="굴림" pitchFamily="34" charset="-127"/>
        <a:cs typeface="+mn-cs"/>
      </a:defRPr>
    </a:lvl6pPr>
    <a:lvl7pPr marL="2743200" algn="l" defTabSz="914400" rtl="0" eaLnBrk="1" latinLnBrk="0" hangingPunct="1">
      <a:defRPr sz="1400" kern="1200">
        <a:solidFill>
          <a:schemeClr val="bg1"/>
        </a:solidFill>
        <a:effectLst>
          <a:outerShdw blurRad="38100" dist="38100" dir="2700000" algn="tl">
            <a:srgbClr val="000000">
              <a:alpha val="43137"/>
            </a:srgbClr>
          </a:outerShdw>
        </a:effectLst>
        <a:latin typeface="Times New Roman" pitchFamily="18" charset="0"/>
        <a:ea typeface="굴림" pitchFamily="34" charset="-127"/>
        <a:cs typeface="+mn-cs"/>
      </a:defRPr>
    </a:lvl7pPr>
    <a:lvl8pPr marL="3200400" algn="l" defTabSz="914400" rtl="0" eaLnBrk="1" latinLnBrk="0" hangingPunct="1">
      <a:defRPr sz="1400" kern="1200">
        <a:solidFill>
          <a:schemeClr val="bg1"/>
        </a:solidFill>
        <a:effectLst>
          <a:outerShdw blurRad="38100" dist="38100" dir="2700000" algn="tl">
            <a:srgbClr val="000000">
              <a:alpha val="43137"/>
            </a:srgbClr>
          </a:outerShdw>
        </a:effectLst>
        <a:latin typeface="Times New Roman" pitchFamily="18" charset="0"/>
        <a:ea typeface="굴림" pitchFamily="34" charset="-127"/>
        <a:cs typeface="+mn-cs"/>
      </a:defRPr>
    </a:lvl8pPr>
    <a:lvl9pPr marL="3657600" algn="l" defTabSz="914400" rtl="0" eaLnBrk="1" latinLnBrk="0" hangingPunct="1">
      <a:defRPr sz="1400" kern="1200">
        <a:solidFill>
          <a:schemeClr val="bg1"/>
        </a:solidFill>
        <a:effectLst>
          <a:outerShdw blurRad="38100" dist="38100" dir="2700000" algn="tl">
            <a:srgbClr val="000000">
              <a:alpha val="43137"/>
            </a:srgbClr>
          </a:outerShdw>
        </a:effectLst>
        <a:latin typeface="Times New Roman" pitchFamily="18" charset="0"/>
        <a:ea typeface="굴림" pitchFamily="34" charset="-127"/>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1111"/>
    <a:srgbClr val="D0D505"/>
    <a:srgbClr val="2B7C02"/>
    <a:srgbClr val="328F03"/>
    <a:srgbClr val="213200"/>
    <a:srgbClr val="E8F0E4"/>
    <a:srgbClr val="293E00"/>
    <a:srgbClr val="3D5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2731" autoAdjust="0"/>
    <p:restoredTop sz="94728" autoAdjust="0"/>
  </p:normalViewPr>
  <p:slideViewPr>
    <p:cSldViewPr snapToGrid="0">
      <p:cViewPr>
        <p:scale>
          <a:sx n="66" d="100"/>
          <a:sy n="66" d="100"/>
        </p:scale>
        <p:origin x="-2052" y="-57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47" Type="http://schemas.openxmlformats.org/officeDocument/2006/relationships/font" Target="fonts/font5.fntdata"/><Relationship Id="rId50" Type="http://schemas.openxmlformats.org/officeDocument/2006/relationships/font" Target="fonts/font8.fntdata"/><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3.fntdata"/><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2.fntdata"/><Relationship Id="rId52"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1.fntdata"/><Relationship Id="rId48" Type="http://schemas.openxmlformats.org/officeDocument/2006/relationships/font" Target="fonts/font6.fntdata"/><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9.fntdata"/><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en-US"/>
          </a:p>
        </p:txBody>
      </p:sp>
      <p:sp>
        <p:nvSpPr>
          <p:cNvPr id="3" name="Date Placeholder 2"/>
          <p:cNvSpPr>
            <a:spLocks noGrp="1"/>
          </p:cNvSpPr>
          <p:nvPr>
            <p:ph type="dt" sz="quarter" idx="1"/>
          </p:nvPr>
        </p:nvSpPr>
        <p:spPr>
          <a:xfrm>
            <a:off x="4021294" y="0"/>
            <a:ext cx="3076363" cy="511731"/>
          </a:xfrm>
          <a:prstGeom prst="rect">
            <a:avLst/>
          </a:prstGeom>
        </p:spPr>
        <p:txBody>
          <a:bodyPr vert="horz" lIns="99048" tIns="49524" rIns="99048" bIns="49524" rtlCol="0"/>
          <a:lstStyle>
            <a:lvl1pPr algn="r">
              <a:defRPr sz="1300"/>
            </a:lvl1pPr>
          </a:lstStyle>
          <a:p>
            <a:fld id="{1A41DFB0-BFDC-482B-A8E9-B18A36A6C344}" type="datetimeFigureOut">
              <a:rPr lang="en-US" smtClean="0"/>
              <a:pPr/>
              <a:t>5/11/2014</a:t>
            </a:fld>
            <a:endParaRPr lang="en-US"/>
          </a:p>
        </p:txBody>
      </p:sp>
      <p:sp>
        <p:nvSpPr>
          <p:cNvPr id="4" name="Footer Placeholder 3"/>
          <p:cNvSpPr>
            <a:spLocks noGrp="1"/>
          </p:cNvSpPr>
          <p:nvPr>
            <p:ph type="ftr" sz="quarter" idx="2"/>
          </p:nvPr>
        </p:nvSpPr>
        <p:spPr>
          <a:xfrm>
            <a:off x="0" y="9721106"/>
            <a:ext cx="3076363" cy="511731"/>
          </a:xfrm>
          <a:prstGeom prst="rect">
            <a:avLst/>
          </a:prstGeom>
        </p:spPr>
        <p:txBody>
          <a:bodyPr vert="horz" lIns="99048" tIns="49524" rIns="99048" bIns="49524" rtlCol="0" anchor="b"/>
          <a:lstStyle>
            <a:lvl1pPr algn="l">
              <a:defRPr sz="1300"/>
            </a:lvl1pPr>
          </a:lstStyle>
          <a:p>
            <a:endParaRPr lang="en-US"/>
          </a:p>
        </p:txBody>
      </p:sp>
      <p:sp>
        <p:nvSpPr>
          <p:cNvPr id="5" name="Slide Number Placeholder 4"/>
          <p:cNvSpPr>
            <a:spLocks noGrp="1"/>
          </p:cNvSpPr>
          <p:nvPr>
            <p:ph type="sldNum" sz="quarter" idx="3"/>
          </p:nvPr>
        </p:nvSpPr>
        <p:spPr>
          <a:xfrm>
            <a:off x="4021294" y="9721106"/>
            <a:ext cx="3076363" cy="511731"/>
          </a:xfrm>
          <a:prstGeom prst="rect">
            <a:avLst/>
          </a:prstGeom>
        </p:spPr>
        <p:txBody>
          <a:bodyPr vert="horz" lIns="99048" tIns="49524" rIns="99048" bIns="49524" rtlCol="0" anchor="b"/>
          <a:lstStyle>
            <a:lvl1pPr algn="r">
              <a:defRPr sz="1300"/>
            </a:lvl1pPr>
          </a:lstStyle>
          <a:p>
            <a:fld id="{3469272D-C62D-4131-8ADC-830D6BF8EE53}" type="slidenum">
              <a:rPr lang="en-US" smtClean="0"/>
              <a:pPr/>
              <a:t>‹#›</a:t>
            </a:fld>
            <a:endParaRPr lang="en-US"/>
          </a:p>
        </p:txBody>
      </p:sp>
    </p:spTree>
    <p:extLst>
      <p:ext uri="{BB962C8B-B14F-4D97-AF65-F5344CB8AC3E}">
        <p14:creationId xmlns:p14="http://schemas.microsoft.com/office/powerpoint/2010/main" val="1008922576"/>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en-US"/>
          </a:p>
        </p:txBody>
      </p:sp>
      <p:sp>
        <p:nvSpPr>
          <p:cNvPr id="3" name="Date Placeholder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vl1pPr>
          </a:lstStyle>
          <a:p>
            <a:fld id="{DDD07BF5-1525-46FB-918F-E242A32A3F26}" type="datetimeFigureOut">
              <a:rPr lang="en-US" smtClean="0"/>
              <a:pPr/>
              <a:t>5/11/2014</a:t>
            </a:fld>
            <a:endParaRPr lang="en-US"/>
          </a:p>
        </p:txBody>
      </p:sp>
      <p:sp>
        <p:nvSpPr>
          <p:cNvPr id="4" name="Slide Image Placeholder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endParaRPr lang="en-US"/>
          </a:p>
        </p:txBody>
      </p:sp>
      <p:sp>
        <p:nvSpPr>
          <p:cNvPr id="5" name="Notes Placeholder 4"/>
          <p:cNvSpPr>
            <a:spLocks noGrp="1"/>
          </p:cNvSpPr>
          <p:nvPr>
            <p:ph type="body" sz="quarter" idx="3"/>
          </p:nvPr>
        </p:nvSpPr>
        <p:spPr>
          <a:xfrm>
            <a:off x="709930" y="4861441"/>
            <a:ext cx="5679440" cy="4605576"/>
          </a:xfrm>
          <a:prstGeom prst="rect">
            <a:avLst/>
          </a:prstGeom>
        </p:spPr>
        <p:txBody>
          <a:bodyPr vert="horz" lIns="99048" tIns="49524" rIns="99048" bIns="4952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endParaRPr lang="en-US"/>
          </a:p>
        </p:txBody>
      </p:sp>
      <p:sp>
        <p:nvSpPr>
          <p:cNvPr id="7" name="Slide Number Placeholder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vl1pPr>
          </a:lstStyle>
          <a:p>
            <a:fld id="{E6D60AD4-1AFC-462D-B845-A09DB91E9927}" type="slidenum">
              <a:rPr lang="en-US" smtClean="0"/>
              <a:pPr/>
              <a:t>‹#›</a:t>
            </a:fld>
            <a:endParaRPr lang="en-US"/>
          </a:p>
        </p:txBody>
      </p:sp>
    </p:spTree>
    <p:extLst>
      <p:ext uri="{BB962C8B-B14F-4D97-AF65-F5344CB8AC3E}">
        <p14:creationId xmlns:p14="http://schemas.microsoft.com/office/powerpoint/2010/main" val="1521597788"/>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92188" y="768350"/>
            <a:ext cx="5114925" cy="3836988"/>
          </a:xfrm>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gray">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3335" name="Rectangle 23"/>
          <p:cNvSpPr>
            <a:spLocks noGrp="1" noChangeArrowheads="1"/>
          </p:cNvSpPr>
          <p:nvPr>
            <p:ph type="dt" sz="quarter" idx="2"/>
          </p:nvPr>
        </p:nvSpPr>
        <p:spPr bwMode="auto">
          <a:xfrm>
            <a:off x="457200" y="6510338"/>
            <a:ext cx="2133600" cy="1524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l">
              <a:defRPr>
                <a:solidFill>
                  <a:schemeClr val="tx1"/>
                </a:solidFill>
                <a:effectLst>
                  <a:outerShdw blurRad="38100" dist="38100" dir="2700000" algn="tl">
                    <a:srgbClr val="C0C0C0"/>
                  </a:outerShdw>
                </a:effectLst>
              </a:defRPr>
            </a:lvl1pPr>
          </a:lstStyle>
          <a:p>
            <a:endParaRPr lang="en-US" altLang="ko-KR"/>
          </a:p>
        </p:txBody>
      </p:sp>
      <p:sp>
        <p:nvSpPr>
          <p:cNvPr id="13336" name="Rectangle 24"/>
          <p:cNvSpPr>
            <a:spLocks noGrp="1" noChangeArrowheads="1"/>
          </p:cNvSpPr>
          <p:nvPr>
            <p:ph type="ftr" sz="quarter" idx="3"/>
          </p:nvPr>
        </p:nvSpPr>
        <p:spPr>
          <a:xfrm>
            <a:off x="3452813" y="6451600"/>
            <a:ext cx="2895600" cy="152400"/>
          </a:xfrm>
        </p:spPr>
        <p:txBody>
          <a:bodyPr/>
          <a:lstStyle>
            <a:lvl1pPr algn="ctr">
              <a:defRPr sz="1400" b="0">
                <a:solidFill>
                  <a:schemeClr val="folHlink"/>
                </a:solidFill>
                <a:effectLst>
                  <a:outerShdw blurRad="38100" dist="38100" dir="2700000" algn="tl">
                    <a:srgbClr val="C0C0C0"/>
                  </a:outerShdw>
                </a:effectLst>
                <a:latin typeface="Times New Roman" pitchFamily="18" charset="0"/>
              </a:defRPr>
            </a:lvl1pPr>
          </a:lstStyle>
          <a:p>
            <a:r>
              <a:rPr lang="en-US" altLang="zh-CN" smtClean="0"/>
              <a:t>Mohsen  Ghadyani </a:t>
            </a:r>
            <a:endParaRPr lang="en-US" altLang="ko-KR" dirty="0"/>
          </a:p>
        </p:txBody>
      </p:sp>
      <p:sp>
        <p:nvSpPr>
          <p:cNvPr id="13341" name="Text Box 29"/>
          <p:cNvSpPr txBox="1">
            <a:spLocks noChangeArrowheads="1"/>
          </p:cNvSpPr>
          <p:nvPr/>
        </p:nvSpPr>
        <p:spPr bwMode="black">
          <a:xfrm>
            <a:off x="7473951" y="6062664"/>
            <a:ext cx="1152880" cy="461665"/>
          </a:xfrm>
          <a:prstGeom prst="rect">
            <a:avLst/>
          </a:prstGeom>
          <a:noFill/>
          <a:ln w="9525">
            <a:noFill/>
            <a:miter lim="800000"/>
            <a:headEnd/>
            <a:tailEnd/>
          </a:ln>
          <a:effectLst/>
        </p:spPr>
        <p:txBody>
          <a:bodyPr wrap="none">
            <a:spAutoFit/>
          </a:bodyPr>
          <a:lstStyle/>
          <a:p>
            <a:pPr eaLnBrk="0" hangingPunct="0"/>
            <a:r>
              <a:rPr lang="en-US" altLang="ko-KR" sz="2400" b="1">
                <a:effectLst/>
                <a:latin typeface="Verdana" pitchFamily="34" charset="0"/>
              </a:rPr>
              <a:t>LOGO</a:t>
            </a:r>
          </a:p>
        </p:txBody>
      </p:sp>
      <p:sp>
        <p:nvSpPr>
          <p:cNvPr id="13489" name="Rectangle 177"/>
          <p:cNvSpPr>
            <a:spLocks noGrp="1" noChangeArrowheads="1"/>
          </p:cNvSpPr>
          <p:nvPr>
            <p:ph type="ctrTitle" sz="quarter"/>
          </p:nvPr>
        </p:nvSpPr>
        <p:spPr bwMode="auto">
          <a:xfrm>
            <a:off x="1293814" y="1663701"/>
            <a:ext cx="6821487" cy="1470025"/>
          </a:xfrm>
        </p:spPr>
        <p:txBody>
          <a:bodyPr/>
          <a:lstStyle>
            <a:lvl1pPr algn="ctr">
              <a:defRPr sz="4000">
                <a:solidFill>
                  <a:srgbClr val="293E00"/>
                </a:solidFill>
              </a:defRPr>
            </a:lvl1pPr>
          </a:lstStyle>
          <a:p>
            <a:r>
              <a:rPr lang="en-US" altLang="zh-CN" smtClean="0"/>
              <a:t>Click to edit Master title style</a:t>
            </a:r>
            <a:endParaRPr lang="zh-CN" altLang="en-US"/>
          </a:p>
        </p:txBody>
      </p:sp>
    </p:spTree>
  </p:cSld>
  <p:clrMapOvr>
    <a:masterClrMapping/>
  </p:clrMapOvr>
  <p:transition spd="med">
    <p:wedg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r>
              <a:rPr lang="en-US" altLang="ko-KR" smtClean="0"/>
              <a:t>Mohsen  Ghadyani </a:t>
            </a:r>
            <a:endParaRPr lang="en-US" altLang="ko-KR" dirty="0"/>
          </a:p>
        </p:txBody>
      </p:sp>
    </p:spTree>
  </p:cSld>
  <p:clrMapOvr>
    <a:masterClrMapping/>
  </p:clrMapOvr>
  <p:transition spd="med">
    <p:wedg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21501" y="169863"/>
            <a:ext cx="2028825" cy="59928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0264" y="169863"/>
            <a:ext cx="5938837" cy="59928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r>
              <a:rPr lang="en-US" altLang="ko-KR" smtClean="0"/>
              <a:t>Mohsen  Ghadyani </a:t>
            </a:r>
            <a:endParaRPr lang="en-US" altLang="ko-KR" dirty="0"/>
          </a:p>
        </p:txBody>
      </p:sp>
    </p:spTree>
  </p:cSld>
  <p:clrMapOvr>
    <a:masterClrMapping/>
  </p:clrMapOvr>
  <p:transition spd="med">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r>
              <a:rPr lang="en-US" altLang="ko-KR" smtClean="0"/>
              <a:t>Mohsen  Ghadyani </a:t>
            </a:r>
            <a:endParaRPr lang="en-US" altLang="ko-KR" dirty="0"/>
          </a:p>
        </p:txBody>
      </p:sp>
    </p:spTree>
  </p:cSld>
  <p:clrMapOvr>
    <a:masterClrMapping/>
  </p:clrMapOvr>
  <p:transition spd="med">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p:txBody>
          <a:bodyPr/>
          <a:lstStyle>
            <a:lvl1pPr>
              <a:defRPr/>
            </a:lvl1pPr>
          </a:lstStyle>
          <a:p>
            <a:r>
              <a:rPr lang="en-US" altLang="ko-KR" smtClean="0"/>
              <a:t>Mohsen  Ghadyani </a:t>
            </a:r>
            <a:endParaRPr lang="en-US" altLang="ko-KR" dirty="0"/>
          </a:p>
        </p:txBody>
      </p:sp>
    </p:spTree>
  </p:cSld>
  <p:clrMapOvr>
    <a:masterClrMapping/>
  </p:clrMapOvr>
  <p:transition spd="med">
    <p:wedg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0263" y="1209675"/>
            <a:ext cx="3844925"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27588" y="1209675"/>
            <a:ext cx="3846512"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r>
              <a:rPr lang="en-US" altLang="ko-KR" smtClean="0"/>
              <a:t>Mohsen  Ghadyani </a:t>
            </a:r>
            <a:endParaRPr lang="en-US" altLang="ko-KR" dirty="0"/>
          </a:p>
        </p:txBody>
      </p:sp>
    </p:spTree>
  </p:cSld>
  <p:clrMapOvr>
    <a:masterClrMapping/>
  </p:clrMapOvr>
  <p:transition spd="med">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p:txBody>
          <a:bodyPr/>
          <a:lstStyle>
            <a:lvl1pPr>
              <a:defRPr/>
            </a:lvl1pPr>
          </a:lstStyle>
          <a:p>
            <a:r>
              <a:rPr lang="en-US" altLang="ko-KR" smtClean="0"/>
              <a:t>Mohsen  Ghadyani </a:t>
            </a:r>
            <a:endParaRPr lang="en-US" altLang="ko-KR" dirty="0"/>
          </a:p>
        </p:txBody>
      </p:sp>
    </p:spTree>
  </p:cSld>
  <p:clrMapOvr>
    <a:masterClrMapping/>
  </p:clrMapOvr>
  <p:transition spd="med">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p:txBody>
          <a:bodyPr/>
          <a:lstStyle>
            <a:lvl1pPr>
              <a:defRPr/>
            </a:lvl1pPr>
          </a:lstStyle>
          <a:p>
            <a:r>
              <a:rPr lang="en-US" altLang="ko-KR" smtClean="0"/>
              <a:t>Mohsen  Ghadyani </a:t>
            </a:r>
            <a:endParaRPr lang="en-US" altLang="ko-KR" dirty="0"/>
          </a:p>
        </p:txBody>
      </p:sp>
    </p:spTree>
  </p:cSld>
  <p:clrMapOvr>
    <a:masterClrMapping/>
  </p:clrMapOvr>
  <p:transition spd="med">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r>
              <a:rPr lang="en-US" altLang="ko-KR" smtClean="0"/>
              <a:t>Mohsen  Ghadyani </a:t>
            </a:r>
            <a:endParaRPr lang="en-US" altLang="ko-KR" dirty="0"/>
          </a:p>
        </p:txBody>
      </p:sp>
    </p:spTree>
  </p:cSld>
  <p:clrMapOvr>
    <a:masterClrMapping/>
  </p:clrMapOvr>
  <p:transition spd="med">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r>
              <a:rPr lang="en-US" altLang="ko-KR" smtClean="0"/>
              <a:t>Mohsen  Ghadyani </a:t>
            </a:r>
            <a:endParaRPr lang="en-US" altLang="ko-KR" dirty="0"/>
          </a:p>
        </p:txBody>
      </p:sp>
    </p:spTree>
  </p:cSld>
  <p:clrMapOvr>
    <a:masterClrMapping/>
  </p:clrMapOvr>
  <p:transition spd="med">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r>
              <a:rPr lang="en-US" altLang="ko-KR" smtClean="0"/>
              <a:t>Mohsen  Ghadyani </a:t>
            </a:r>
            <a:endParaRPr lang="en-US" altLang="ko-KR" dirty="0"/>
          </a:p>
        </p:txBody>
      </p:sp>
    </p:spTree>
  </p:cSld>
  <p:clrMapOvr>
    <a:masterClrMapping/>
  </p:clrMapOvr>
  <p:transition spd="med">
    <p:wedg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2309" name="Rectangle 21"/>
          <p:cNvSpPr>
            <a:spLocks noGrp="1" noChangeArrowheads="1"/>
          </p:cNvSpPr>
          <p:nvPr>
            <p:ph type="title"/>
          </p:nvPr>
        </p:nvSpPr>
        <p:spPr bwMode="black">
          <a:xfrm>
            <a:off x="1101725" y="169863"/>
            <a:ext cx="7848600" cy="609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ltLang="ko-KR" smtClean="0"/>
              <a:t>Click to edit Master title style</a:t>
            </a:r>
          </a:p>
        </p:txBody>
      </p:sp>
      <p:sp>
        <p:nvSpPr>
          <p:cNvPr id="12310" name="Rectangle 22"/>
          <p:cNvSpPr>
            <a:spLocks noGrp="1" noChangeArrowheads="1"/>
          </p:cNvSpPr>
          <p:nvPr>
            <p:ph type="body" idx="1"/>
          </p:nvPr>
        </p:nvSpPr>
        <p:spPr bwMode="auto">
          <a:xfrm>
            <a:off x="830264" y="1209675"/>
            <a:ext cx="7843837" cy="4953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ko-KR" smtClean="0"/>
              <a:t>Click to edit Master text styles</a:t>
            </a:r>
          </a:p>
          <a:p>
            <a:pPr lvl="1"/>
            <a:r>
              <a:rPr lang="en-US" altLang="ko-KR" smtClean="0"/>
              <a:t>Second level</a:t>
            </a:r>
          </a:p>
          <a:p>
            <a:pPr lvl="2"/>
            <a:r>
              <a:rPr lang="en-US" altLang="ko-KR" smtClean="0"/>
              <a:t>Third level</a:t>
            </a:r>
          </a:p>
          <a:p>
            <a:pPr lvl="3"/>
            <a:r>
              <a:rPr lang="en-US" altLang="ko-KR" smtClean="0"/>
              <a:t>Fourth level</a:t>
            </a:r>
          </a:p>
        </p:txBody>
      </p:sp>
      <p:sp>
        <p:nvSpPr>
          <p:cNvPr id="12312" name="Rectangle 24"/>
          <p:cNvSpPr>
            <a:spLocks noGrp="1" noChangeArrowheads="1"/>
          </p:cNvSpPr>
          <p:nvPr>
            <p:ph type="ftr" sz="quarter" idx="3"/>
          </p:nvPr>
        </p:nvSpPr>
        <p:spPr bwMode="auto">
          <a:xfrm>
            <a:off x="177801" y="6365875"/>
            <a:ext cx="1946275"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600" b="1">
                <a:effectLst/>
                <a:latin typeface="+mn-lt"/>
              </a:defRPr>
            </a:lvl1pPr>
          </a:lstStyle>
          <a:p>
            <a:r>
              <a:rPr lang="en-US" altLang="ko-KR" smtClean="0"/>
              <a:t>Mohsen  Ghadyani </a:t>
            </a:r>
            <a:endParaRPr lang="en-US" altLang="ko-KR" dirty="0"/>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transition spd="med">
    <p:wedge/>
  </p:transition>
  <p:timing>
    <p:tnLst>
      <p:par>
        <p:cTn id="1" dur="indefinite" restart="never" nodeType="tmRoot"/>
      </p:par>
    </p:tnLst>
  </p:timing>
  <p:hf sldNum="0" hdr="0" ftr="0" dt="0"/>
  <p:txStyles>
    <p:titleStyle>
      <a:lvl1pPr algn="l" rtl="0" eaLnBrk="1" fontAlgn="base" hangingPunct="1">
        <a:spcBef>
          <a:spcPct val="0"/>
        </a:spcBef>
        <a:spcAft>
          <a:spcPct val="0"/>
        </a:spcAft>
        <a:defRPr sz="3200" b="1">
          <a:solidFill>
            <a:schemeClr val="accent2"/>
          </a:solidFill>
          <a:latin typeface="+mj-lt"/>
          <a:ea typeface="+mj-ea"/>
          <a:cs typeface="+mj-cs"/>
        </a:defRPr>
      </a:lvl1pPr>
      <a:lvl2pPr algn="l" rtl="0" eaLnBrk="1" fontAlgn="base" hangingPunct="1">
        <a:spcBef>
          <a:spcPct val="0"/>
        </a:spcBef>
        <a:spcAft>
          <a:spcPct val="0"/>
        </a:spcAft>
        <a:defRPr sz="3200" b="1">
          <a:solidFill>
            <a:schemeClr val="accent2"/>
          </a:solidFill>
          <a:latin typeface="Verdana" pitchFamily="34" charset="0"/>
        </a:defRPr>
      </a:lvl2pPr>
      <a:lvl3pPr algn="l" rtl="0" eaLnBrk="1" fontAlgn="base" hangingPunct="1">
        <a:spcBef>
          <a:spcPct val="0"/>
        </a:spcBef>
        <a:spcAft>
          <a:spcPct val="0"/>
        </a:spcAft>
        <a:defRPr sz="3200" b="1">
          <a:solidFill>
            <a:schemeClr val="accent2"/>
          </a:solidFill>
          <a:latin typeface="Verdana" pitchFamily="34" charset="0"/>
        </a:defRPr>
      </a:lvl3pPr>
      <a:lvl4pPr algn="l" rtl="0" eaLnBrk="1" fontAlgn="base" hangingPunct="1">
        <a:spcBef>
          <a:spcPct val="0"/>
        </a:spcBef>
        <a:spcAft>
          <a:spcPct val="0"/>
        </a:spcAft>
        <a:defRPr sz="3200" b="1">
          <a:solidFill>
            <a:schemeClr val="accent2"/>
          </a:solidFill>
          <a:latin typeface="Verdana" pitchFamily="34" charset="0"/>
        </a:defRPr>
      </a:lvl4pPr>
      <a:lvl5pPr algn="l" rtl="0" eaLnBrk="1" fontAlgn="base" hangingPunct="1">
        <a:spcBef>
          <a:spcPct val="0"/>
        </a:spcBef>
        <a:spcAft>
          <a:spcPct val="0"/>
        </a:spcAft>
        <a:defRPr sz="3200" b="1">
          <a:solidFill>
            <a:schemeClr val="accent2"/>
          </a:solidFill>
          <a:latin typeface="Verdana" pitchFamily="34" charset="0"/>
        </a:defRPr>
      </a:lvl5pPr>
      <a:lvl6pPr marL="457200" algn="l" rtl="0" eaLnBrk="1" fontAlgn="base" hangingPunct="1">
        <a:spcBef>
          <a:spcPct val="0"/>
        </a:spcBef>
        <a:spcAft>
          <a:spcPct val="0"/>
        </a:spcAft>
        <a:defRPr sz="3200" b="1">
          <a:solidFill>
            <a:schemeClr val="accent2"/>
          </a:solidFill>
          <a:latin typeface="Verdana" pitchFamily="34" charset="0"/>
        </a:defRPr>
      </a:lvl6pPr>
      <a:lvl7pPr marL="914400" algn="l" rtl="0" eaLnBrk="1" fontAlgn="base" hangingPunct="1">
        <a:spcBef>
          <a:spcPct val="0"/>
        </a:spcBef>
        <a:spcAft>
          <a:spcPct val="0"/>
        </a:spcAft>
        <a:defRPr sz="3200" b="1">
          <a:solidFill>
            <a:schemeClr val="accent2"/>
          </a:solidFill>
          <a:latin typeface="Verdana" pitchFamily="34" charset="0"/>
        </a:defRPr>
      </a:lvl7pPr>
      <a:lvl8pPr marL="1371600" algn="l" rtl="0" eaLnBrk="1" fontAlgn="base" hangingPunct="1">
        <a:spcBef>
          <a:spcPct val="0"/>
        </a:spcBef>
        <a:spcAft>
          <a:spcPct val="0"/>
        </a:spcAft>
        <a:defRPr sz="3200" b="1">
          <a:solidFill>
            <a:schemeClr val="accent2"/>
          </a:solidFill>
          <a:latin typeface="Verdana" pitchFamily="34" charset="0"/>
        </a:defRPr>
      </a:lvl8pPr>
      <a:lvl9pPr marL="1828800" algn="l" rtl="0" eaLnBrk="1" fontAlgn="base" hangingPunct="1">
        <a:spcBef>
          <a:spcPct val="0"/>
        </a:spcBef>
        <a:spcAft>
          <a:spcPct val="0"/>
        </a:spcAft>
        <a:defRPr sz="3200" b="1">
          <a:solidFill>
            <a:schemeClr val="accent2"/>
          </a:solidFill>
          <a:latin typeface="Verdana" pitchFamily="34" charset="0"/>
        </a:defRPr>
      </a:lvl9pPr>
    </p:titleStyle>
    <p:bodyStyle>
      <a:lvl1pPr marL="342900" indent="-342900" algn="l" rtl="0" eaLnBrk="1" fontAlgn="base" hangingPunct="1">
        <a:spcBef>
          <a:spcPct val="20000"/>
        </a:spcBef>
        <a:spcAft>
          <a:spcPct val="0"/>
        </a:spcAft>
        <a:buClr>
          <a:schemeClr val="folHlink"/>
        </a:buClr>
        <a:buFont typeface="Wingdings" pitchFamily="2" charset="2"/>
        <a:buChar char="u"/>
        <a:defRPr sz="2000" b="1">
          <a:solidFill>
            <a:schemeClr val="folHlink"/>
          </a:solidFill>
          <a:latin typeface="+mn-lt"/>
          <a:ea typeface="+mn-ea"/>
          <a:cs typeface="+mn-cs"/>
        </a:defRPr>
      </a:lvl1pPr>
      <a:lvl2pPr marL="742950" indent="-285750" algn="l" rtl="0" eaLnBrk="1" fontAlgn="base" hangingPunct="1">
        <a:spcBef>
          <a:spcPct val="20000"/>
        </a:spcBef>
        <a:spcAft>
          <a:spcPct val="0"/>
        </a:spcAft>
        <a:buClr>
          <a:schemeClr val="accent1"/>
        </a:buClr>
        <a:buSzPct val="60000"/>
        <a:buFont typeface="Wingdings" pitchFamily="2" charset="2"/>
        <a:buChar char="n"/>
        <a:defRPr>
          <a:solidFill>
            <a:schemeClr val="tx1"/>
          </a:solidFill>
          <a:latin typeface="+mn-lt"/>
        </a:defRPr>
      </a:lvl2pPr>
      <a:lvl3pPr marL="1143000" indent="-228600" algn="l" rtl="0" eaLnBrk="1" fontAlgn="base" hangingPunct="1">
        <a:spcBef>
          <a:spcPct val="20000"/>
        </a:spcBef>
        <a:spcAft>
          <a:spcPct val="0"/>
        </a:spcAft>
        <a:buClr>
          <a:schemeClr val="folHlink"/>
        </a:buClr>
        <a:buSzPct val="60000"/>
        <a:buFont typeface="Wingdings" pitchFamily="2" charset="2"/>
        <a:buChar char="n"/>
        <a:defRPr sz="1600">
          <a:solidFill>
            <a:schemeClr val="tx1"/>
          </a:solidFill>
          <a:latin typeface="+mn-lt"/>
        </a:defRPr>
      </a:lvl3pPr>
      <a:lvl4pPr marL="1600200" indent="-228600" algn="l" rtl="0" eaLnBrk="1" fontAlgn="base" hangingPunct="1">
        <a:spcBef>
          <a:spcPct val="20000"/>
        </a:spcBef>
        <a:spcAft>
          <a:spcPct val="0"/>
        </a:spcAft>
        <a:buClr>
          <a:schemeClr val="tx1"/>
        </a:buClr>
        <a:buSzPct val="60000"/>
        <a:buFont typeface="Wingdings" pitchFamily="2" charset="2"/>
        <a:buChar char="n"/>
        <a:defRPr sz="1600">
          <a:solidFill>
            <a:schemeClr val="tx1"/>
          </a:solidFill>
          <a:latin typeface="+mn-lt"/>
        </a:defRPr>
      </a:lvl4pPr>
      <a:lvl5pPr marL="2057400" indent="-228600" algn="l" rtl="0" eaLnBrk="1" fontAlgn="base" hangingPunct="1">
        <a:spcBef>
          <a:spcPct val="20000"/>
        </a:spcBef>
        <a:spcAft>
          <a:spcPct val="0"/>
        </a:spcAft>
        <a:buClr>
          <a:schemeClr val="bg1"/>
        </a:buClr>
        <a:buSzPct val="60000"/>
        <a:buFont typeface="Wingdings" pitchFamily="2" charset="2"/>
        <a:buChar char="n"/>
        <a:defRPr sz="1400">
          <a:solidFill>
            <a:schemeClr val="tx1"/>
          </a:solidFill>
          <a:latin typeface="+mn-lt"/>
        </a:defRPr>
      </a:lvl5pPr>
      <a:lvl6pPr marL="2514600" indent="-228600" algn="l" rtl="0" eaLnBrk="1" fontAlgn="base" hangingPunct="1">
        <a:spcBef>
          <a:spcPct val="20000"/>
        </a:spcBef>
        <a:spcAft>
          <a:spcPct val="0"/>
        </a:spcAft>
        <a:buClr>
          <a:schemeClr val="bg1"/>
        </a:buClr>
        <a:buSzPct val="60000"/>
        <a:buFont typeface="Wingdings" pitchFamily="2" charset="2"/>
        <a:buChar char="n"/>
        <a:defRPr sz="1400">
          <a:solidFill>
            <a:schemeClr val="tx1"/>
          </a:solidFill>
          <a:latin typeface="+mn-lt"/>
        </a:defRPr>
      </a:lvl6pPr>
      <a:lvl7pPr marL="2971800" indent="-228600" algn="l" rtl="0" eaLnBrk="1" fontAlgn="base" hangingPunct="1">
        <a:spcBef>
          <a:spcPct val="20000"/>
        </a:spcBef>
        <a:spcAft>
          <a:spcPct val="0"/>
        </a:spcAft>
        <a:buClr>
          <a:schemeClr val="bg1"/>
        </a:buClr>
        <a:buSzPct val="60000"/>
        <a:buFont typeface="Wingdings" pitchFamily="2" charset="2"/>
        <a:buChar char="n"/>
        <a:defRPr sz="1400">
          <a:solidFill>
            <a:schemeClr val="tx1"/>
          </a:solidFill>
          <a:latin typeface="+mn-lt"/>
        </a:defRPr>
      </a:lvl7pPr>
      <a:lvl8pPr marL="3429000" indent="-228600" algn="l" rtl="0" eaLnBrk="1" fontAlgn="base" hangingPunct="1">
        <a:spcBef>
          <a:spcPct val="20000"/>
        </a:spcBef>
        <a:spcAft>
          <a:spcPct val="0"/>
        </a:spcAft>
        <a:buClr>
          <a:schemeClr val="bg1"/>
        </a:buClr>
        <a:buSzPct val="60000"/>
        <a:buFont typeface="Wingdings" pitchFamily="2" charset="2"/>
        <a:buChar char="n"/>
        <a:defRPr sz="1400">
          <a:solidFill>
            <a:schemeClr val="tx1"/>
          </a:solidFill>
          <a:latin typeface="+mn-lt"/>
        </a:defRPr>
      </a:lvl8pPr>
      <a:lvl9pPr marL="3886200" indent="-228600" algn="l" rtl="0" eaLnBrk="1" fontAlgn="base" hangingPunct="1">
        <a:spcBef>
          <a:spcPct val="20000"/>
        </a:spcBef>
        <a:spcAft>
          <a:spcPct val="0"/>
        </a:spcAft>
        <a:buClr>
          <a:schemeClr val="bg1"/>
        </a:buClr>
        <a:buSzPct val="60000"/>
        <a:buFont typeface="Wingdings" pitchFamily="2" charset="2"/>
        <a:buChar char="n"/>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6.wmf"/><Relationship Id="rId5" Type="http://schemas.openxmlformats.org/officeDocument/2006/relationships/oleObject" Target="../embeddings/oleObject2.bin"/><Relationship Id="rId4" Type="http://schemas.openxmlformats.org/officeDocument/2006/relationships/image" Target="../media/image5.w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0.wmf"/><Relationship Id="rId5" Type="http://schemas.openxmlformats.org/officeDocument/2006/relationships/oleObject" Target="../embeddings/oleObject5.bin"/><Relationship Id="rId4" Type="http://schemas.openxmlformats.org/officeDocument/2006/relationships/image" Target="../media/image9.w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3.wmf"/></Relationships>
</file>

<file path=ppt/slides/_rels/slide34.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oleObject" Target="../embeddings/oleObject7.bin"/><Relationship Id="rId7"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5.wmf"/><Relationship Id="rId5" Type="http://schemas.openxmlformats.org/officeDocument/2006/relationships/oleObject" Target="../embeddings/oleObject8.bin"/><Relationship Id="rId4" Type="http://schemas.openxmlformats.org/officeDocument/2006/relationships/image" Target="../media/image14.w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5980" name="Rectangle 380"/>
          <p:cNvSpPr>
            <a:spLocks noChangeArrowheads="1"/>
          </p:cNvSpPr>
          <p:nvPr/>
        </p:nvSpPr>
        <p:spPr bwMode="auto">
          <a:xfrm>
            <a:off x="2587625" y="2859088"/>
            <a:ext cx="5708651" cy="455612"/>
          </a:xfrm>
          <a:prstGeom prst="rect">
            <a:avLst/>
          </a:prstGeom>
          <a:noFill/>
          <a:ln w="9525">
            <a:noFill/>
            <a:miter lim="800000"/>
            <a:headEnd/>
            <a:tailEnd/>
          </a:ln>
          <a:effectLst/>
        </p:spPr>
        <p:txBody>
          <a:bodyPr/>
          <a:lstStyle/>
          <a:p>
            <a:pPr algn="r">
              <a:spcBef>
                <a:spcPct val="20000"/>
              </a:spcBef>
              <a:buClr>
                <a:schemeClr val="folHlink"/>
              </a:buClr>
              <a:buFont typeface="Wingdings" pitchFamily="2" charset="2"/>
              <a:buNone/>
            </a:pPr>
            <a:endParaRPr lang="en-US" altLang="ko-KR" sz="2000" dirty="0">
              <a:solidFill>
                <a:schemeClr val="folHlink"/>
              </a:solidFill>
              <a:effectLst/>
              <a:latin typeface="Verdana"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9144001" cy="6857999"/>
          </a:xfrm>
          <a:prstGeom prst="rect">
            <a:avLst/>
          </a:prstGeom>
        </p:spPr>
      </p:pic>
    </p:spTree>
  </p:cSld>
  <p:clrMapOvr>
    <a:masterClrMapping/>
  </p:clrMapOvr>
  <p:transition spd="med">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2400" dirty="0" smtClean="0"/>
              <a:t>معرفي – شماي سيستم طيف گسترده</a:t>
            </a:r>
            <a:endParaRPr lang="en-US" sz="2400" dirty="0"/>
          </a:p>
        </p:txBody>
      </p:sp>
      <p:pic>
        <p:nvPicPr>
          <p:cNvPr id="4" name="Content Placeholder 3" descr="1.bmp"/>
          <p:cNvPicPr>
            <a:picLocks noGrp="1" noChangeAspect="1"/>
          </p:cNvPicPr>
          <p:nvPr>
            <p:ph idx="1"/>
          </p:nvPr>
        </p:nvPicPr>
        <p:blipFill>
          <a:blip r:embed="rId2" cstate="print"/>
          <a:stretch>
            <a:fillRect/>
          </a:stretch>
        </p:blipFill>
        <p:spPr>
          <a:xfrm>
            <a:off x="37186" y="1233714"/>
            <a:ext cx="8932644" cy="5312229"/>
          </a:xfrm>
          <a:prstGeom prst="rect">
            <a:avLst/>
          </a:prstGeom>
        </p:spPr>
      </p:pic>
    </p:spTree>
    <p:extLst>
      <p:ext uri="{BB962C8B-B14F-4D97-AF65-F5344CB8AC3E}">
        <p14:creationId xmlns:p14="http://schemas.microsoft.com/office/powerpoint/2010/main" val="3190207351"/>
      </p:ext>
    </p:extLst>
  </p:cSld>
  <p:clrMapOvr>
    <a:masterClrMapping/>
  </p:clrMapOvr>
  <p:transition spd="med">
    <p:wedg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01725" y="169863"/>
            <a:ext cx="7848600" cy="609600"/>
          </a:xfrm>
        </p:spPr>
        <p:txBody>
          <a:bodyPr/>
          <a:lstStyle/>
          <a:p>
            <a:pPr algn="ctr"/>
            <a:r>
              <a:rPr lang="fa-IR" sz="2400" dirty="0" smtClean="0"/>
              <a:t>معرفي – شماي سيستم طيف گسترده</a:t>
            </a:r>
            <a:endParaRPr lang="en-US" sz="2400" dirty="0"/>
          </a:p>
        </p:txBody>
      </p:sp>
      <p:sp>
        <p:nvSpPr>
          <p:cNvPr id="5" name="Content Placeholder 2"/>
          <p:cNvSpPr>
            <a:spLocks noGrp="1"/>
          </p:cNvSpPr>
          <p:nvPr>
            <p:ph idx="1"/>
          </p:nvPr>
        </p:nvSpPr>
        <p:spPr>
          <a:xfrm>
            <a:off x="830264" y="1209675"/>
            <a:ext cx="7843837" cy="4953000"/>
          </a:xfrm>
        </p:spPr>
        <p:txBody>
          <a:bodyPr/>
          <a:lstStyle/>
          <a:p>
            <a:pPr algn="r" rtl="1"/>
            <a:r>
              <a:rPr lang="fa-IR" b="0" dirty="0" smtClean="0"/>
              <a:t>1- سيگنال آنالوگ به ديجيتال تبديل شده و هم زمان فشرده سازي و كد گذاري مي شود</a:t>
            </a:r>
          </a:p>
          <a:p>
            <a:pPr algn="r" rtl="1"/>
            <a:endParaRPr lang="fa-IR" b="0" dirty="0" smtClean="0"/>
          </a:p>
          <a:p>
            <a:pPr algn="r" rtl="1"/>
            <a:r>
              <a:rPr lang="fa-IR" b="0" dirty="0" smtClean="0"/>
              <a:t>2- طيف سيگنال حاصل توسط يك دنباله شبه تصادفي گسترده و سپس تقويت مي شود</a:t>
            </a:r>
          </a:p>
          <a:p>
            <a:pPr lvl="1" algn="r" rtl="1" hangingPunct="0"/>
            <a:r>
              <a:rPr lang="fa-IR" sz="2000" dirty="0" smtClean="0">
                <a:cs typeface="+mn-cs"/>
              </a:rPr>
              <a:t>مدولاتور مي تواند قبل يا بعد از گسترش دهنده طيف قرار گيرد</a:t>
            </a:r>
          </a:p>
          <a:p>
            <a:pPr algn="r" rtl="1">
              <a:buNone/>
            </a:pPr>
            <a:endParaRPr lang="fa-IR" b="0" dirty="0" smtClean="0"/>
          </a:p>
          <a:p>
            <a:pPr algn="r" rtl="1"/>
            <a:r>
              <a:rPr lang="fa-IR" b="0" dirty="0" smtClean="0"/>
              <a:t>3- سيگنال از طريق كانال زميني يا ماهواره اي ارسال مي شود</a:t>
            </a:r>
          </a:p>
          <a:p>
            <a:pPr lvl="1" algn="r" rtl="1" hangingPunct="0"/>
            <a:r>
              <a:rPr lang="fa-IR" sz="2000" dirty="0" smtClean="0">
                <a:cs typeface="+mj-cs"/>
              </a:rPr>
              <a:t>تداخل، تضعيف و نويز از عوامل مخرب سيگنال در طول كانال هستند</a:t>
            </a:r>
          </a:p>
          <a:p>
            <a:pPr algn="r" rtl="1">
              <a:buNone/>
            </a:pPr>
            <a:endParaRPr lang="fa-IR" b="0" dirty="0" smtClean="0"/>
          </a:p>
          <a:p>
            <a:pPr algn="r" rtl="1"/>
            <a:r>
              <a:rPr lang="fa-IR" b="0" dirty="0" smtClean="0"/>
              <a:t>4- در گيرنده، پردازش هاي معكوس فرستنده براي بازيابي سيگنال پيام انجام مي شود</a:t>
            </a:r>
          </a:p>
          <a:p>
            <a:pPr lvl="1" algn="r" rtl="1" hangingPunct="0"/>
            <a:r>
              <a:rPr lang="fa-IR" sz="2000" dirty="0" smtClean="0">
                <a:cs typeface="+mj-cs"/>
              </a:rPr>
              <a:t>آشكارسازي</a:t>
            </a:r>
          </a:p>
          <a:p>
            <a:pPr lvl="1" algn="r" rtl="1" hangingPunct="0"/>
            <a:r>
              <a:rPr lang="fa-IR" sz="2000" dirty="0" smtClean="0">
                <a:cs typeface="+mj-cs"/>
              </a:rPr>
              <a:t>جمع شدن طيف</a:t>
            </a:r>
          </a:p>
          <a:p>
            <a:pPr lvl="1" algn="r" rtl="1" hangingPunct="0"/>
            <a:r>
              <a:rPr lang="fa-IR" sz="2000" dirty="0" smtClean="0">
                <a:cs typeface="+mj-cs"/>
              </a:rPr>
              <a:t>تبديل ديجيتال به آنالوگ</a:t>
            </a:r>
          </a:p>
          <a:p>
            <a:pPr algn="r" rtl="1"/>
            <a:endParaRPr lang="fa-IR" b="0" dirty="0" smtClean="0"/>
          </a:p>
          <a:p>
            <a:pPr algn="r" rtl="1">
              <a:buNone/>
            </a:pPr>
            <a:endParaRPr lang="en-US" b="0" dirty="0" smtClean="0"/>
          </a:p>
          <a:p>
            <a:pPr lvl="0" algn="r" rtl="1"/>
            <a:endParaRPr lang="fa-IR" dirty="0"/>
          </a:p>
          <a:p>
            <a:pPr lvl="0" algn="r" rtl="1">
              <a:buNone/>
            </a:pPr>
            <a:endParaRPr lang="en-US" dirty="0"/>
          </a:p>
        </p:txBody>
      </p:sp>
    </p:spTree>
  </p:cSld>
  <p:clrMapOvr>
    <a:masterClrMapping/>
  </p:clrMapOvr>
  <p:transition spd="med">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01725" y="169863"/>
            <a:ext cx="7848600" cy="609600"/>
          </a:xfrm>
        </p:spPr>
        <p:txBody>
          <a:bodyPr/>
          <a:lstStyle/>
          <a:p>
            <a:pPr algn="ctr"/>
            <a:r>
              <a:rPr lang="fa-IR" sz="2400" dirty="0" smtClean="0"/>
              <a:t>معرفي – بهره پردازش</a:t>
            </a:r>
            <a:endParaRPr lang="en-US" sz="2400" dirty="0"/>
          </a:p>
        </p:txBody>
      </p:sp>
      <p:sp>
        <p:nvSpPr>
          <p:cNvPr id="5" name="Content Placeholder 2"/>
          <p:cNvSpPr>
            <a:spLocks noGrp="1"/>
          </p:cNvSpPr>
          <p:nvPr>
            <p:ph idx="1"/>
          </p:nvPr>
        </p:nvSpPr>
        <p:spPr>
          <a:xfrm>
            <a:off x="830264" y="1209675"/>
            <a:ext cx="7843837" cy="4953000"/>
          </a:xfrm>
        </p:spPr>
        <p:txBody>
          <a:bodyPr/>
          <a:lstStyle/>
          <a:p>
            <a:pPr algn="r" rtl="1"/>
            <a:r>
              <a:rPr lang="ar-SA" b="0" dirty="0" smtClean="0"/>
              <a:t>استفاده از سيستم هاي طيف گسترده باعث بهبود کيفيت انتقال اطلاعات در سيستم هاي مخابراتي مي</a:t>
            </a:r>
            <a:r>
              <a:rPr lang="en-US" b="0" dirty="0" smtClean="0"/>
              <a:t>‎</a:t>
            </a:r>
            <a:r>
              <a:rPr lang="ar-SA" b="0" dirty="0" smtClean="0"/>
              <a:t>شود</a:t>
            </a:r>
            <a:endParaRPr lang="fa-IR" b="0" dirty="0" smtClean="0"/>
          </a:p>
          <a:p>
            <a:pPr algn="r" rtl="1"/>
            <a:endParaRPr lang="fa-IR" b="0" dirty="0" smtClean="0"/>
          </a:p>
          <a:p>
            <a:pPr algn="r" rtl="1"/>
            <a:r>
              <a:rPr lang="ar-SA" b="0" dirty="0" smtClean="0"/>
              <a:t>مقدار بهبود کيفيتي که دراثر استفاده از يک سيستم طيف گسترده به دست مي</a:t>
            </a:r>
            <a:r>
              <a:rPr lang="en-US" b="0" dirty="0" smtClean="0"/>
              <a:t>‎</a:t>
            </a:r>
            <a:r>
              <a:rPr lang="ar-SA" b="0" dirty="0" smtClean="0"/>
              <a:t>آيد بهره پردازش نامیده می شود</a:t>
            </a:r>
            <a:endParaRPr lang="fa-IR" b="0" dirty="0" smtClean="0"/>
          </a:p>
          <a:p>
            <a:pPr algn="r" rtl="1"/>
            <a:endParaRPr lang="fa-IR" b="0" dirty="0" smtClean="0"/>
          </a:p>
          <a:p>
            <a:pPr algn="r" rtl="1"/>
            <a:r>
              <a:rPr lang="ar-SA" b="0" dirty="0" smtClean="0"/>
              <a:t>سه رابطه رايج براي بهره پردازش</a:t>
            </a:r>
            <a:r>
              <a:rPr lang="fa-IR" b="0" dirty="0" smtClean="0"/>
              <a:t>:</a:t>
            </a:r>
          </a:p>
          <a:p>
            <a:pPr algn="r" rtl="1"/>
            <a:r>
              <a:rPr lang="ar-SA" b="0" dirty="0" smtClean="0"/>
              <a:t>1- نسبت </a:t>
            </a:r>
            <a:r>
              <a:rPr lang="en-US" b="0" dirty="0" smtClean="0"/>
              <a:t>SNR</a:t>
            </a:r>
            <a:r>
              <a:rPr lang="ar-SA" b="0" dirty="0" smtClean="0"/>
              <a:t> خروجي به </a:t>
            </a:r>
            <a:r>
              <a:rPr lang="en-US" b="0" dirty="0" smtClean="0"/>
              <a:t>SNR</a:t>
            </a:r>
            <a:r>
              <a:rPr lang="fa-IR" b="0" dirty="0" smtClean="0"/>
              <a:t> </a:t>
            </a:r>
            <a:r>
              <a:rPr lang="ar-SA" b="0" dirty="0" smtClean="0"/>
              <a:t>ورودي بعد از فيلتر کردن نهايي</a:t>
            </a:r>
            <a:endParaRPr lang="fa-IR" b="0" dirty="0" smtClean="0"/>
          </a:p>
          <a:p>
            <a:pPr algn="r" rtl="1"/>
            <a:endParaRPr lang="fa-IR" b="0" dirty="0" smtClean="0"/>
          </a:p>
          <a:p>
            <a:pPr algn="r" rtl="1"/>
            <a:r>
              <a:rPr lang="fa-IR" b="0" dirty="0" smtClean="0"/>
              <a:t>2- </a:t>
            </a:r>
            <a:r>
              <a:rPr lang="ar-SA" b="0" dirty="0" smtClean="0"/>
              <a:t>نسبت پهناي باند سيگنال گسترده شده به نرخ ارسال اطلاعات</a:t>
            </a:r>
            <a:endParaRPr lang="fa-IR" b="0" dirty="0" smtClean="0"/>
          </a:p>
          <a:p>
            <a:pPr algn="r" rtl="1"/>
            <a:endParaRPr lang="en-US" b="0" dirty="0" smtClean="0"/>
          </a:p>
          <a:p>
            <a:pPr algn="r" rtl="1"/>
            <a:r>
              <a:rPr lang="fa-IR" b="0" dirty="0" smtClean="0"/>
              <a:t>3- </a:t>
            </a:r>
            <a:r>
              <a:rPr lang="ar-SA" b="0" dirty="0" smtClean="0"/>
              <a:t>نسبت پهناي باند سيگنال گسترده شده به پهناي باند پيام مدوله</a:t>
            </a:r>
            <a:endParaRPr lang="fa-IR" b="0" dirty="0" smtClean="0"/>
          </a:p>
          <a:p>
            <a:pPr algn="r" rtl="1">
              <a:buNone/>
            </a:pPr>
            <a:r>
              <a:rPr lang="fa-IR" b="0" dirty="0" smtClean="0"/>
              <a:t>	</a:t>
            </a:r>
            <a:r>
              <a:rPr lang="ar-SA" b="0" dirty="0" smtClean="0"/>
              <a:t>شده</a:t>
            </a:r>
            <a:endParaRPr lang="fa-IR" b="0" dirty="0"/>
          </a:p>
        </p:txBody>
      </p:sp>
      <p:graphicFrame>
        <p:nvGraphicFramePr>
          <p:cNvPr id="1026" name="Object 2"/>
          <p:cNvGraphicFramePr>
            <a:graphicFrameLocks noChangeAspect="1"/>
          </p:cNvGraphicFramePr>
          <p:nvPr/>
        </p:nvGraphicFramePr>
        <p:xfrm>
          <a:off x="1513113" y="3903434"/>
          <a:ext cx="1129731" cy="581479"/>
        </p:xfrm>
        <a:graphic>
          <a:graphicData uri="http://schemas.openxmlformats.org/presentationml/2006/ole">
            <mc:AlternateContent xmlns:mc="http://schemas.openxmlformats.org/markup-compatibility/2006">
              <mc:Choice xmlns:v="urn:schemas-microsoft-com:vml" Requires="v">
                <p:oleObj spid="_x0000_s1032" name="Equation" r:id="rId3" imgW="863280" imgH="444240" progId="Equation.3">
                  <p:embed/>
                </p:oleObj>
              </mc:Choice>
              <mc:Fallback>
                <p:oleObj name="Equation" r:id="rId3" imgW="863280" imgH="44424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3113" y="3903434"/>
                        <a:ext cx="1129731" cy="581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7" name="Object 3"/>
          <p:cNvGraphicFramePr>
            <a:graphicFrameLocks noChangeAspect="1"/>
          </p:cNvGraphicFramePr>
          <p:nvPr/>
        </p:nvGraphicFramePr>
        <p:xfrm>
          <a:off x="1441449" y="4643665"/>
          <a:ext cx="996949" cy="572020"/>
        </p:xfrm>
        <a:graphic>
          <a:graphicData uri="http://schemas.openxmlformats.org/presentationml/2006/ole">
            <mc:AlternateContent xmlns:mc="http://schemas.openxmlformats.org/markup-compatibility/2006">
              <mc:Choice xmlns:v="urn:schemas-microsoft-com:vml" Requires="v">
                <p:oleObj spid="_x0000_s1033" name="Equation" r:id="rId5" imgW="774360" imgH="444240" progId="Equation.3">
                  <p:embed/>
                </p:oleObj>
              </mc:Choice>
              <mc:Fallback>
                <p:oleObj name="Equation" r:id="rId5" imgW="774360" imgH="44424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41449" y="4643665"/>
                        <a:ext cx="996949" cy="572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8" name="Object 4"/>
          <p:cNvGraphicFramePr>
            <a:graphicFrameLocks noChangeAspect="1"/>
          </p:cNvGraphicFramePr>
          <p:nvPr/>
        </p:nvGraphicFramePr>
        <p:xfrm>
          <a:off x="1378856" y="5543550"/>
          <a:ext cx="1059543" cy="579438"/>
        </p:xfrm>
        <a:graphic>
          <a:graphicData uri="http://schemas.openxmlformats.org/presentationml/2006/ole">
            <mc:AlternateContent xmlns:mc="http://schemas.openxmlformats.org/markup-compatibility/2006">
              <mc:Choice xmlns:v="urn:schemas-microsoft-com:vml" Requires="v">
                <p:oleObj spid="_x0000_s1034" name="Equation" r:id="rId7" imgW="812520" imgH="444240" progId="Equation.3">
                  <p:embed/>
                </p:oleObj>
              </mc:Choice>
              <mc:Fallback>
                <p:oleObj name="Equation" r:id="rId7" imgW="812520" imgH="444240" progId="Equation.3">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78856" y="5543550"/>
                        <a:ext cx="105954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med">
    <p:wedg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01725" y="169863"/>
            <a:ext cx="7848600" cy="609600"/>
          </a:xfrm>
        </p:spPr>
        <p:txBody>
          <a:bodyPr/>
          <a:lstStyle/>
          <a:p>
            <a:pPr algn="ctr"/>
            <a:r>
              <a:rPr lang="fa-IR" sz="2400" dirty="0" smtClean="0"/>
              <a:t>ویژگی های کلی سیستم طیف گسترده</a:t>
            </a:r>
            <a:endParaRPr lang="en-US" sz="2400" dirty="0"/>
          </a:p>
        </p:txBody>
      </p:sp>
      <p:sp>
        <p:nvSpPr>
          <p:cNvPr id="5" name="Content Placeholder 2"/>
          <p:cNvSpPr>
            <a:spLocks noGrp="1"/>
          </p:cNvSpPr>
          <p:nvPr>
            <p:ph idx="1"/>
          </p:nvPr>
        </p:nvSpPr>
        <p:spPr>
          <a:xfrm>
            <a:off x="830264" y="1209675"/>
            <a:ext cx="7843837" cy="4953000"/>
          </a:xfrm>
        </p:spPr>
        <p:txBody>
          <a:bodyPr/>
          <a:lstStyle/>
          <a:p>
            <a:pPr algn="r" rtl="1"/>
            <a:r>
              <a:rPr lang="ar-SA" b="0" dirty="0"/>
              <a:t>1- مقابله با اختلال </a:t>
            </a:r>
            <a:r>
              <a:rPr lang="en-US" b="0" dirty="0"/>
              <a:t>(Jamming) </a:t>
            </a:r>
            <a:r>
              <a:rPr lang="fa-IR" b="0" dirty="0"/>
              <a:t> </a:t>
            </a:r>
            <a:r>
              <a:rPr lang="ar-SA" b="0" dirty="0"/>
              <a:t>به ویژه اختلال باند باريک</a:t>
            </a:r>
            <a:endParaRPr lang="fa-IR" b="0" dirty="0"/>
          </a:p>
          <a:p>
            <a:pPr lvl="1" algn="r" rtl="1" hangingPunct="0"/>
            <a:r>
              <a:rPr lang="fa-IR" sz="2000" dirty="0">
                <a:cs typeface="+mn-cs"/>
              </a:rPr>
              <a:t>اين خاصيت به ويژه در كاربردهاي نظامي بسيار ارزشمند است</a:t>
            </a:r>
          </a:p>
          <a:p>
            <a:pPr lvl="1" algn="r" rtl="1" hangingPunct="0"/>
            <a:r>
              <a:rPr lang="ar-SA" sz="2000" dirty="0">
                <a:cs typeface="+mn-cs"/>
              </a:rPr>
              <a:t>ميزان قابليت حذف اختلال در سيستم هاي طيف گسترده را با ضریبی به نام حاشيه اختلال نشان می دهند</a:t>
            </a:r>
            <a:r>
              <a:rPr lang="fa-IR" sz="2000" dirty="0">
                <a:cs typeface="+mn-cs"/>
              </a:rPr>
              <a:t>:</a:t>
            </a:r>
          </a:p>
          <a:p>
            <a:pPr algn="r" rtl="1">
              <a:buNone/>
            </a:pPr>
            <a:endParaRPr lang="fa-IR" b="0" dirty="0"/>
          </a:p>
          <a:p>
            <a:pPr algn="r" rtl="1">
              <a:buNone/>
            </a:pPr>
            <a:endParaRPr lang="fa-IR" b="0" dirty="0"/>
          </a:p>
          <a:p>
            <a:pPr algn="r" rtl="1"/>
            <a:r>
              <a:rPr lang="fa-IR" b="0" dirty="0"/>
              <a:t>2- قابليت دسترسي چندگانه با تخصيص كد</a:t>
            </a:r>
          </a:p>
          <a:p>
            <a:pPr lvl="1" algn="r" rtl="1" hangingPunct="0"/>
            <a:r>
              <a:rPr lang="ar-SA" sz="2000" dirty="0">
                <a:cs typeface="+mn-cs"/>
              </a:rPr>
              <a:t>هر کاربر يک کد گسترش دهنده مخصوص به خود دارد</a:t>
            </a:r>
            <a:endParaRPr lang="fa-IR" sz="2000" dirty="0">
              <a:cs typeface="+mn-cs"/>
            </a:endParaRPr>
          </a:p>
          <a:p>
            <a:pPr lvl="1" algn="r" rtl="1" hangingPunct="0"/>
            <a:r>
              <a:rPr lang="ar-SA" sz="2000" dirty="0">
                <a:cs typeface="+mn-cs"/>
              </a:rPr>
              <a:t>اگر کدهاي مربوط به کاربران متفاوت نسبت به هم همبستگي صفر داشته باشند کدها متعامد</a:t>
            </a:r>
            <a:r>
              <a:rPr lang="fa-IR" sz="2000" dirty="0">
                <a:cs typeface="+mn-cs"/>
              </a:rPr>
              <a:t> هستند</a:t>
            </a:r>
          </a:p>
          <a:p>
            <a:pPr lvl="1" algn="r" rtl="1" hangingPunct="0"/>
            <a:r>
              <a:rPr lang="ar-SA" sz="2000" dirty="0">
                <a:cs typeface="+mn-cs"/>
              </a:rPr>
              <a:t>هيچ فرستنده اي براي گيرنده ديگر غير</a:t>
            </a:r>
            <a:r>
              <a:rPr lang="fa-IR" sz="2000" dirty="0">
                <a:cs typeface="+mn-cs"/>
              </a:rPr>
              <a:t> </a:t>
            </a:r>
            <a:r>
              <a:rPr lang="ar-SA" sz="2000" dirty="0">
                <a:cs typeface="+mn-cs"/>
              </a:rPr>
              <a:t>از گيرنده مورد نظر خود ايجاد نويز نمي کند</a:t>
            </a:r>
            <a:r>
              <a:rPr lang="fa-IR" sz="2000" dirty="0">
                <a:cs typeface="+mn-cs"/>
              </a:rPr>
              <a:t> </a:t>
            </a:r>
            <a:r>
              <a:rPr lang="ar-SA" sz="2000" dirty="0">
                <a:cs typeface="+mn-cs"/>
              </a:rPr>
              <a:t>لذا ظرفيت تعداد کاربران سيستم هاي </a:t>
            </a:r>
            <a:r>
              <a:rPr lang="en-US" sz="2000" dirty="0">
                <a:cs typeface="+mn-cs"/>
              </a:rPr>
              <a:t>CDMA</a:t>
            </a:r>
            <a:r>
              <a:rPr lang="ar-SA" sz="2000" dirty="0">
                <a:cs typeface="+mn-cs"/>
              </a:rPr>
              <a:t> بر اساس سطح نويز از ساير</a:t>
            </a:r>
            <a:r>
              <a:rPr lang="fa-IR" sz="2000" dirty="0">
                <a:cs typeface="+mn-cs"/>
              </a:rPr>
              <a:t> </a:t>
            </a:r>
            <a:r>
              <a:rPr lang="ar-SA" sz="2000" dirty="0">
                <a:cs typeface="+mn-cs"/>
              </a:rPr>
              <a:t>کاربران محدود مي</a:t>
            </a:r>
            <a:r>
              <a:rPr lang="en-US" sz="2000" dirty="0">
                <a:cs typeface="+mn-cs"/>
              </a:rPr>
              <a:t>‎</a:t>
            </a:r>
            <a:r>
              <a:rPr lang="ar-SA" sz="2000" dirty="0" smtClean="0">
                <a:cs typeface="+mn-cs"/>
              </a:rPr>
              <a:t>شود</a:t>
            </a:r>
            <a:endParaRPr lang="fa-IR" sz="2000" dirty="0">
              <a:cs typeface="+mn-cs"/>
            </a:endParaRPr>
          </a:p>
        </p:txBody>
      </p:sp>
    </p:spTree>
    <p:extLst>
      <p:ext uri="{BB962C8B-B14F-4D97-AF65-F5344CB8AC3E}">
        <p14:creationId xmlns:p14="http://schemas.microsoft.com/office/powerpoint/2010/main" val="1162915173"/>
      </p:ext>
    </p:extLst>
  </p:cSld>
  <p:clrMapOvr>
    <a:masterClrMapping/>
  </p:clrMapOvr>
  <p:transition spd="med">
    <p:wedg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01725" y="169863"/>
            <a:ext cx="7848600" cy="609600"/>
          </a:xfrm>
        </p:spPr>
        <p:txBody>
          <a:bodyPr/>
          <a:lstStyle/>
          <a:p>
            <a:pPr algn="ctr"/>
            <a:r>
              <a:rPr lang="fa-IR" sz="2400" dirty="0"/>
              <a:t>ویژگی های کلی سیستم طیف گسترده</a:t>
            </a:r>
            <a:endParaRPr lang="en-US" sz="2400" dirty="0"/>
          </a:p>
        </p:txBody>
      </p:sp>
      <p:sp>
        <p:nvSpPr>
          <p:cNvPr id="5" name="Content Placeholder 2"/>
          <p:cNvSpPr>
            <a:spLocks noGrp="1"/>
          </p:cNvSpPr>
          <p:nvPr>
            <p:ph idx="1"/>
          </p:nvPr>
        </p:nvSpPr>
        <p:spPr>
          <a:xfrm>
            <a:off x="830264" y="1209675"/>
            <a:ext cx="7843837" cy="4953000"/>
          </a:xfrm>
        </p:spPr>
        <p:txBody>
          <a:bodyPr/>
          <a:lstStyle/>
          <a:p>
            <a:pPr algn="r" rtl="1"/>
            <a:r>
              <a:rPr lang="ar-SA" b="0" dirty="0"/>
              <a:t>3- مقابله با پديده چند مسيري</a:t>
            </a:r>
            <a:endParaRPr lang="fa-IR" b="0" dirty="0"/>
          </a:p>
          <a:p>
            <a:pPr lvl="1" algn="r" rtl="1" hangingPunct="0"/>
            <a:r>
              <a:rPr lang="ar-SA" sz="2000" dirty="0">
                <a:cs typeface="+mn-cs"/>
              </a:rPr>
              <a:t>کد</a:t>
            </a:r>
            <a:r>
              <a:rPr lang="fa-IR" sz="2000" dirty="0">
                <a:cs typeface="+mn-cs"/>
              </a:rPr>
              <a:t> </a:t>
            </a:r>
            <a:r>
              <a:rPr lang="ar-SA" sz="2000" dirty="0">
                <a:cs typeface="+mn-cs"/>
              </a:rPr>
              <a:t>گسترش دهنده در سيستم ها</a:t>
            </a:r>
            <a:r>
              <a:rPr lang="fa-IR" sz="2000" dirty="0">
                <a:cs typeface="+mn-cs"/>
              </a:rPr>
              <a:t>ي طيف گسترده</a:t>
            </a:r>
            <a:r>
              <a:rPr lang="ar-SA" sz="2000" dirty="0">
                <a:cs typeface="+mn-cs"/>
              </a:rPr>
              <a:t> تنها با يکي از سيگنال هاي دريافتي از مسيرهاي مختلف همزمان مي</a:t>
            </a:r>
            <a:r>
              <a:rPr lang="en-US" sz="2000" dirty="0">
                <a:cs typeface="+mn-cs"/>
              </a:rPr>
              <a:t>‎</a:t>
            </a:r>
            <a:r>
              <a:rPr lang="ar-SA" sz="2000" dirty="0">
                <a:cs typeface="+mn-cs"/>
              </a:rPr>
              <a:t>شود</a:t>
            </a:r>
            <a:endParaRPr lang="fa-IR" sz="2000" dirty="0">
              <a:cs typeface="+mn-cs"/>
            </a:endParaRPr>
          </a:p>
          <a:p>
            <a:pPr lvl="1" algn="r" rtl="1" hangingPunct="0"/>
            <a:r>
              <a:rPr lang="ar-SA" sz="2000" dirty="0">
                <a:cs typeface="+mn-cs"/>
              </a:rPr>
              <a:t>سيستم</a:t>
            </a:r>
            <a:r>
              <a:rPr lang="fa-IR" sz="2000" dirty="0">
                <a:cs typeface="+mn-cs"/>
              </a:rPr>
              <a:t> هاي</a:t>
            </a:r>
            <a:r>
              <a:rPr lang="ar-SA" sz="2000" dirty="0">
                <a:cs typeface="+mn-cs"/>
              </a:rPr>
              <a:t> مبتنی بر </a:t>
            </a:r>
            <a:r>
              <a:rPr lang="en-US" sz="2000" dirty="0">
                <a:cs typeface="+mn-cs"/>
              </a:rPr>
              <a:t>FHSS</a:t>
            </a:r>
            <a:r>
              <a:rPr lang="fa-IR" sz="2000" dirty="0">
                <a:cs typeface="+mn-cs"/>
              </a:rPr>
              <a:t> </a:t>
            </a:r>
            <a:r>
              <a:rPr lang="ar-SA" sz="2000" dirty="0">
                <a:cs typeface="+mn-cs"/>
              </a:rPr>
              <a:t>در</a:t>
            </a:r>
            <a:r>
              <a:rPr lang="fa-IR" sz="2000" dirty="0">
                <a:cs typeface="+mn-cs"/>
              </a:rPr>
              <a:t> </a:t>
            </a:r>
            <a:r>
              <a:rPr lang="ar-SA" sz="2000" dirty="0">
                <a:cs typeface="+mn-cs"/>
              </a:rPr>
              <a:t>مقابل پديده چند مسيري مقاومت بيشتري از </a:t>
            </a:r>
            <a:r>
              <a:rPr lang="fa-IR" sz="2000" dirty="0">
                <a:cs typeface="+mn-cs"/>
              </a:rPr>
              <a:t>سيستم- هاي مبتني بر</a:t>
            </a:r>
            <a:r>
              <a:rPr lang="ar-SA" sz="2000" dirty="0">
                <a:cs typeface="+mn-cs"/>
              </a:rPr>
              <a:t> </a:t>
            </a:r>
            <a:r>
              <a:rPr lang="en-US" sz="2000" dirty="0">
                <a:cs typeface="+mn-cs"/>
              </a:rPr>
              <a:t>DSSS</a:t>
            </a:r>
            <a:r>
              <a:rPr lang="ar-SA" sz="2000" dirty="0">
                <a:cs typeface="+mn-cs"/>
              </a:rPr>
              <a:t> دارند</a:t>
            </a:r>
            <a:endParaRPr lang="fa-IR" sz="2000" dirty="0">
              <a:cs typeface="+mn-cs"/>
            </a:endParaRPr>
          </a:p>
          <a:p>
            <a:pPr lvl="1" algn="r" rtl="1" hangingPunct="0">
              <a:buNone/>
            </a:pPr>
            <a:endParaRPr lang="fa-IR" sz="2000" dirty="0">
              <a:cs typeface="+mn-cs"/>
            </a:endParaRPr>
          </a:p>
          <a:p>
            <a:pPr algn="r" rtl="1"/>
            <a:r>
              <a:rPr lang="ar-SA" b="0" dirty="0"/>
              <a:t>4- عملکرد مخفي يا احتمال شنود پايين</a:t>
            </a:r>
            <a:endParaRPr lang="en-US" b="0" dirty="0"/>
          </a:p>
          <a:p>
            <a:pPr lvl="1" algn="r" rtl="1" hangingPunct="0"/>
            <a:r>
              <a:rPr lang="ar-SA" sz="2000" dirty="0">
                <a:cs typeface="+mn-cs"/>
              </a:rPr>
              <a:t>با توجه به عدم دسترسي گيرنده های ديگر به کد شبه تصادفي فرستنده اي که سيگنالي را براي گيرنده اي خاص مي فرستد، اين گيرنده ها هيچ دسترسي به سيگنال پيام ندارند</a:t>
            </a:r>
            <a:endParaRPr lang="fa-IR" sz="2000" dirty="0">
              <a:cs typeface="+mn-cs"/>
            </a:endParaRPr>
          </a:p>
          <a:p>
            <a:pPr lvl="1" algn="r" rtl="1" hangingPunct="0">
              <a:buNone/>
            </a:pPr>
            <a:endParaRPr lang="fa-IR" sz="2000" dirty="0">
              <a:cs typeface="+mn-cs"/>
            </a:endParaRPr>
          </a:p>
          <a:p>
            <a:pPr algn="r" rtl="1"/>
            <a:r>
              <a:rPr lang="fa-IR" b="0" dirty="0"/>
              <a:t>5- </a:t>
            </a:r>
            <a:r>
              <a:rPr lang="ar-SA" b="0" dirty="0"/>
              <a:t>مقاومت در برابر </a:t>
            </a:r>
            <a:r>
              <a:rPr lang="en-US" b="0" dirty="0"/>
              <a:t>ISI</a:t>
            </a:r>
          </a:p>
          <a:p>
            <a:pPr lvl="1" algn="r" rtl="1" hangingPunct="0"/>
            <a:r>
              <a:rPr lang="fa-IR" sz="2000" dirty="0">
                <a:cs typeface="+mn-cs"/>
              </a:rPr>
              <a:t>به دليل </a:t>
            </a:r>
            <a:r>
              <a:rPr lang="ar-SA" sz="2000" dirty="0">
                <a:cs typeface="+mn-cs"/>
              </a:rPr>
              <a:t>استفاده از کدهاي متعامد براي گسترش و حذف گسترش و استفاده از گيرنده هاي </a:t>
            </a:r>
            <a:r>
              <a:rPr lang="en-US" sz="2000" dirty="0">
                <a:cs typeface="+mn-cs"/>
              </a:rPr>
              <a:t>RAKE</a:t>
            </a:r>
            <a:r>
              <a:rPr lang="ar-SA" sz="2000" dirty="0">
                <a:cs typeface="+mn-cs"/>
              </a:rPr>
              <a:t> براي آشکار ساز</a:t>
            </a:r>
            <a:r>
              <a:rPr lang="fa-IR" sz="2000" dirty="0">
                <a:cs typeface="+mn-cs"/>
              </a:rPr>
              <a:t>ي</a:t>
            </a:r>
          </a:p>
        </p:txBody>
      </p:sp>
    </p:spTree>
    <p:extLst>
      <p:ext uri="{BB962C8B-B14F-4D97-AF65-F5344CB8AC3E}">
        <p14:creationId xmlns:p14="http://schemas.microsoft.com/office/powerpoint/2010/main" val="318420123"/>
      </p:ext>
    </p:extLst>
  </p:cSld>
  <p:clrMapOvr>
    <a:masterClrMapping/>
  </p:clrMapOvr>
  <p:transition spd="med">
    <p:wedg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01725" y="169863"/>
            <a:ext cx="7848600" cy="609600"/>
          </a:xfrm>
        </p:spPr>
        <p:txBody>
          <a:bodyPr/>
          <a:lstStyle/>
          <a:p>
            <a:pPr algn="ctr"/>
            <a:r>
              <a:rPr lang="fa-IR" sz="2400" dirty="0" smtClean="0"/>
              <a:t>کاربردهای طیف گسترده</a:t>
            </a:r>
            <a:endParaRPr lang="en-US" sz="2400" dirty="0"/>
          </a:p>
        </p:txBody>
      </p:sp>
      <p:sp>
        <p:nvSpPr>
          <p:cNvPr id="5" name="Content Placeholder 2"/>
          <p:cNvSpPr>
            <a:spLocks noGrp="1"/>
          </p:cNvSpPr>
          <p:nvPr>
            <p:ph idx="1"/>
          </p:nvPr>
        </p:nvSpPr>
        <p:spPr>
          <a:xfrm>
            <a:off x="830264" y="1209675"/>
            <a:ext cx="7843837" cy="4953000"/>
          </a:xfrm>
        </p:spPr>
        <p:txBody>
          <a:bodyPr/>
          <a:lstStyle/>
          <a:p>
            <a:pPr lvl="0" algn="r" rtl="1"/>
            <a:r>
              <a:rPr lang="ar-SA" b="0" dirty="0"/>
              <a:t>شبکه هاي راديويي </a:t>
            </a:r>
            <a:r>
              <a:rPr lang="fa-IR" b="0" dirty="0"/>
              <a:t>و مخابرات سيار نسل سوم</a:t>
            </a:r>
          </a:p>
          <a:p>
            <a:pPr lvl="0" algn="r" rtl="1">
              <a:buNone/>
            </a:pPr>
            <a:endParaRPr lang="en-US" b="0" dirty="0"/>
          </a:p>
          <a:p>
            <a:pPr lvl="0" algn="r" rtl="1"/>
            <a:r>
              <a:rPr lang="ar-SA" b="0" dirty="0"/>
              <a:t>مقابله با اقدامات ضد الکترونيک در رادار</a:t>
            </a:r>
            <a:endParaRPr lang="fa-IR" b="0" dirty="0"/>
          </a:p>
          <a:p>
            <a:pPr lvl="0" algn="r" rtl="1">
              <a:buNone/>
            </a:pPr>
            <a:endParaRPr lang="en-US" b="0" dirty="0"/>
          </a:p>
          <a:p>
            <a:pPr lvl="0" algn="r" rtl="1"/>
            <a:r>
              <a:rPr lang="ar-SA" b="0" dirty="0"/>
              <a:t>مکان سنجي در مخابرات ماهواره اي</a:t>
            </a:r>
            <a:endParaRPr lang="fa-IR" b="0" dirty="0"/>
          </a:p>
          <a:p>
            <a:pPr lvl="0" algn="r" rtl="1">
              <a:buNone/>
            </a:pPr>
            <a:endParaRPr lang="en-US" b="0" dirty="0"/>
          </a:p>
          <a:p>
            <a:pPr lvl="0" algn="r" rtl="1"/>
            <a:r>
              <a:rPr lang="ar-SA" b="0" dirty="0"/>
              <a:t>مخابرات نظامي و ناوبري </a:t>
            </a:r>
            <a:endParaRPr lang="fa-IR" b="0" dirty="0"/>
          </a:p>
          <a:p>
            <a:pPr lvl="0" algn="r" rtl="1">
              <a:buNone/>
            </a:pPr>
            <a:endParaRPr lang="en-US" b="0" dirty="0"/>
          </a:p>
          <a:p>
            <a:pPr lvl="0" algn="r" rtl="1"/>
            <a:r>
              <a:rPr lang="ar-SA" b="0" dirty="0"/>
              <a:t>فاصله يابي با دقت بالا</a:t>
            </a:r>
            <a:endParaRPr lang="fa-IR" b="0" dirty="0"/>
          </a:p>
          <a:p>
            <a:pPr lvl="0" algn="r" rtl="1">
              <a:buNone/>
            </a:pPr>
            <a:endParaRPr lang="en-US" b="0" dirty="0"/>
          </a:p>
          <a:p>
            <a:pPr lvl="0" algn="r" rtl="1"/>
            <a:r>
              <a:rPr lang="ar-SA" b="0" dirty="0"/>
              <a:t>مخابرات </a:t>
            </a:r>
            <a:r>
              <a:rPr lang="en-US" b="0" dirty="0"/>
              <a:t>PCS</a:t>
            </a:r>
            <a:r>
              <a:rPr lang="ar-SA" b="0" dirty="0"/>
              <a:t> و بدون سيم </a:t>
            </a:r>
            <a:r>
              <a:rPr lang="en-US" b="0" dirty="0"/>
              <a:t>(cordless)</a:t>
            </a:r>
            <a:endParaRPr lang="fa-IR" b="0" dirty="0"/>
          </a:p>
          <a:p>
            <a:pPr lvl="0" algn="r" rtl="1">
              <a:buNone/>
            </a:pPr>
            <a:endParaRPr lang="en-US" b="0" dirty="0"/>
          </a:p>
          <a:p>
            <a:pPr lvl="0" algn="r" rtl="1"/>
            <a:r>
              <a:rPr lang="ar-SA" b="0" dirty="0"/>
              <a:t>گيرنده هاي </a:t>
            </a:r>
            <a:r>
              <a:rPr lang="en-US" b="0" dirty="0"/>
              <a:t>RAKE</a:t>
            </a:r>
          </a:p>
        </p:txBody>
      </p:sp>
    </p:spTree>
    <p:extLst>
      <p:ext uri="{BB962C8B-B14F-4D97-AF65-F5344CB8AC3E}">
        <p14:creationId xmlns:p14="http://schemas.microsoft.com/office/powerpoint/2010/main" val="3148610218"/>
      </p:ext>
    </p:extLst>
  </p:cSld>
  <p:clrMapOvr>
    <a:masterClrMapping/>
  </p:clrMapOvr>
  <p:transition spd="med">
    <p:wedg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01725" y="169863"/>
            <a:ext cx="7848600" cy="609600"/>
          </a:xfrm>
        </p:spPr>
        <p:txBody>
          <a:bodyPr/>
          <a:lstStyle/>
          <a:p>
            <a:pPr algn="ctr"/>
            <a:r>
              <a:rPr lang="fa-IR" sz="2400" dirty="0" smtClean="0"/>
              <a:t>انواع تكنيك هاي طيف گسترده</a:t>
            </a:r>
            <a:endParaRPr lang="en-US" sz="2400" dirty="0"/>
          </a:p>
        </p:txBody>
      </p:sp>
      <p:sp>
        <p:nvSpPr>
          <p:cNvPr id="5" name="Content Placeholder 2"/>
          <p:cNvSpPr>
            <a:spLocks noGrp="1"/>
          </p:cNvSpPr>
          <p:nvPr>
            <p:ph idx="1"/>
          </p:nvPr>
        </p:nvSpPr>
        <p:spPr>
          <a:xfrm>
            <a:off x="830264" y="1209675"/>
            <a:ext cx="7843837" cy="4953000"/>
          </a:xfrm>
        </p:spPr>
        <p:txBody>
          <a:bodyPr/>
          <a:lstStyle/>
          <a:p>
            <a:pPr lvl="0" algn="r" rtl="1"/>
            <a:r>
              <a:rPr lang="fa-IR" dirty="0" smtClean="0"/>
              <a:t>1- </a:t>
            </a:r>
            <a:r>
              <a:rPr lang="ar-SA" dirty="0" smtClean="0"/>
              <a:t>سيستم طيف گسترده دنباله مستقيم يا شبه نويز </a:t>
            </a:r>
            <a:r>
              <a:rPr lang="en-US" dirty="0" smtClean="0"/>
              <a:t>(DS) / (PN)</a:t>
            </a:r>
          </a:p>
          <a:p>
            <a:pPr lvl="0" algn="r" rtl="1"/>
            <a:endParaRPr lang="fa-IR" dirty="0" smtClean="0"/>
          </a:p>
          <a:p>
            <a:pPr lvl="0" algn="r" rtl="1"/>
            <a:r>
              <a:rPr lang="fa-IR" dirty="0" smtClean="0"/>
              <a:t>2- </a:t>
            </a:r>
            <a:r>
              <a:rPr lang="ar-SA" dirty="0" smtClean="0"/>
              <a:t>سيستم طيف گسترده جهش فرکانسي </a:t>
            </a:r>
            <a:r>
              <a:rPr lang="en-US" dirty="0" smtClean="0"/>
              <a:t>(FH)</a:t>
            </a:r>
          </a:p>
          <a:p>
            <a:pPr lvl="0" algn="r" rtl="1"/>
            <a:endParaRPr lang="fa-IR" dirty="0" smtClean="0"/>
          </a:p>
          <a:p>
            <a:pPr lvl="0" algn="r" rtl="1"/>
            <a:r>
              <a:rPr lang="fa-IR" dirty="0" smtClean="0"/>
              <a:t>3- </a:t>
            </a:r>
            <a:r>
              <a:rPr lang="ar-SA" dirty="0" smtClean="0"/>
              <a:t>سيستم طيف گسترده جهش زماني </a:t>
            </a:r>
            <a:r>
              <a:rPr lang="en-US" dirty="0" smtClean="0"/>
              <a:t>(TH)</a:t>
            </a:r>
          </a:p>
          <a:p>
            <a:pPr lvl="0" algn="r" rtl="1"/>
            <a:endParaRPr lang="fa-IR" dirty="0" smtClean="0"/>
          </a:p>
          <a:p>
            <a:pPr lvl="0" algn="r" rtl="1"/>
            <a:r>
              <a:rPr lang="fa-IR" dirty="0" smtClean="0"/>
              <a:t>4- </a:t>
            </a:r>
            <a:r>
              <a:rPr lang="ar-SA" dirty="0" smtClean="0"/>
              <a:t>سيستم طيف گسترده جاروب فرکانسي </a:t>
            </a:r>
            <a:r>
              <a:rPr lang="en-US" dirty="0" smtClean="0"/>
              <a:t>(CHIRP)</a:t>
            </a:r>
          </a:p>
          <a:p>
            <a:pPr lvl="0" algn="r" rtl="1"/>
            <a:endParaRPr lang="fa-IR" dirty="0" smtClean="0"/>
          </a:p>
          <a:p>
            <a:pPr lvl="0" algn="r" rtl="1"/>
            <a:r>
              <a:rPr lang="fa-IR" dirty="0" smtClean="0"/>
              <a:t>5- </a:t>
            </a:r>
            <a:r>
              <a:rPr lang="ar-SA" dirty="0" smtClean="0"/>
              <a:t>سيستم طيف گسترده با ترکيب روش هاي فوق </a:t>
            </a:r>
            <a:r>
              <a:rPr lang="en-US" dirty="0" smtClean="0"/>
              <a:t>(HYBRID)</a:t>
            </a:r>
          </a:p>
        </p:txBody>
      </p:sp>
    </p:spTree>
  </p:cSld>
  <p:clrMapOvr>
    <a:masterClrMapping/>
  </p:clrMapOvr>
  <p:transition spd="med">
    <p:wedg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01725" y="169863"/>
            <a:ext cx="7848600" cy="609600"/>
          </a:xfrm>
        </p:spPr>
        <p:txBody>
          <a:bodyPr/>
          <a:lstStyle/>
          <a:p>
            <a:pPr algn="ctr" rtl="1"/>
            <a:r>
              <a:rPr lang="ar-SA" sz="2400" dirty="0" smtClean="0"/>
              <a:t>سيستم طيف گسترده دنباله مستقيم</a:t>
            </a:r>
            <a:r>
              <a:rPr lang="fa-IR" sz="2400" dirty="0" smtClean="0"/>
              <a:t> – شماي كلي </a:t>
            </a:r>
            <a:endParaRPr lang="en-US" sz="2400" dirty="0"/>
          </a:p>
        </p:txBody>
      </p:sp>
      <p:pic>
        <p:nvPicPr>
          <p:cNvPr id="2050" name="Picture 2" descr="1"/>
          <p:cNvPicPr>
            <a:picLocks noChangeAspect="1" noChangeArrowheads="1"/>
          </p:cNvPicPr>
          <p:nvPr/>
        </p:nvPicPr>
        <p:blipFill>
          <a:blip r:embed="rId2" cstate="print"/>
          <a:srcRect/>
          <a:stretch>
            <a:fillRect/>
          </a:stretch>
        </p:blipFill>
        <p:spPr bwMode="auto">
          <a:xfrm>
            <a:off x="2016641" y="1291769"/>
            <a:ext cx="5574329" cy="4920345"/>
          </a:xfrm>
          <a:prstGeom prst="rect">
            <a:avLst/>
          </a:prstGeom>
          <a:noFill/>
          <a:ln w="9525">
            <a:noFill/>
            <a:miter lim="800000"/>
            <a:headEnd/>
            <a:tailEnd/>
          </a:ln>
        </p:spPr>
      </p:pic>
    </p:spTree>
  </p:cSld>
  <p:clrMapOvr>
    <a:masterClrMapping/>
  </p:clrMapOvr>
  <p:transition spd="med">
    <p:wedg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01725" y="169863"/>
            <a:ext cx="7848600" cy="609600"/>
          </a:xfrm>
        </p:spPr>
        <p:txBody>
          <a:bodyPr/>
          <a:lstStyle/>
          <a:p>
            <a:pPr algn="ctr" rtl="1"/>
            <a:r>
              <a:rPr lang="ar-SA" sz="2400" dirty="0" smtClean="0"/>
              <a:t>سيستم طيف گسترده دنباله مستقيم</a:t>
            </a:r>
            <a:r>
              <a:rPr lang="fa-IR" sz="2400" dirty="0" smtClean="0"/>
              <a:t> - توصيف </a:t>
            </a:r>
            <a:endParaRPr lang="en-US" sz="2400" dirty="0"/>
          </a:p>
        </p:txBody>
      </p:sp>
      <p:sp>
        <p:nvSpPr>
          <p:cNvPr id="5" name="Content Placeholder 2"/>
          <p:cNvSpPr>
            <a:spLocks noGrp="1"/>
          </p:cNvSpPr>
          <p:nvPr>
            <p:ph idx="1"/>
          </p:nvPr>
        </p:nvSpPr>
        <p:spPr>
          <a:xfrm>
            <a:off x="830264" y="1209675"/>
            <a:ext cx="7843837" cy="4953000"/>
          </a:xfrm>
        </p:spPr>
        <p:txBody>
          <a:bodyPr/>
          <a:lstStyle/>
          <a:p>
            <a:pPr algn="r" rtl="1"/>
            <a:r>
              <a:rPr lang="ar-SA" b="0" dirty="0" smtClean="0"/>
              <a:t>عمل گسترش طيف با ضرب مستقيم کد گسترش دهنده </a:t>
            </a:r>
            <a:r>
              <a:rPr lang="en-US" b="0" dirty="0" smtClean="0"/>
              <a:t>C(T)</a:t>
            </a:r>
            <a:r>
              <a:rPr lang="ar-SA" b="0" dirty="0" smtClean="0"/>
              <a:t> در موج مدوله شد</a:t>
            </a:r>
            <a:r>
              <a:rPr lang="fa-IR" b="0" dirty="0" smtClean="0"/>
              <a:t>ه</a:t>
            </a:r>
            <a:r>
              <a:rPr lang="ar-SA" b="0" dirty="0" smtClean="0"/>
              <a:t> انجام مي</a:t>
            </a:r>
            <a:r>
              <a:rPr lang="en-US" b="0" dirty="0" smtClean="0"/>
              <a:t>‎</a:t>
            </a:r>
            <a:r>
              <a:rPr lang="ar-SA" b="0" dirty="0" smtClean="0"/>
              <a:t>شود</a:t>
            </a:r>
            <a:endParaRPr lang="fa-IR" b="0" dirty="0" smtClean="0"/>
          </a:p>
          <a:p>
            <a:pPr algn="r" rtl="1"/>
            <a:endParaRPr lang="fa-IR" b="0" dirty="0" smtClean="0"/>
          </a:p>
          <a:p>
            <a:pPr algn="r" rtl="1"/>
            <a:r>
              <a:rPr lang="ar-SA" b="0" dirty="0" smtClean="0"/>
              <a:t>کد گسترش دهنده يک دنباله باينري</a:t>
            </a:r>
            <a:r>
              <a:rPr lang="fa-IR" b="0" dirty="0" smtClean="0"/>
              <a:t> </a:t>
            </a:r>
            <a:r>
              <a:rPr lang="ar-SA" b="0" dirty="0" smtClean="0"/>
              <a:t>شبه تصادفي با نرخ بالاتر از نرخ اطلاعات </a:t>
            </a:r>
            <a:r>
              <a:rPr lang="fa-IR" b="0" dirty="0" smtClean="0"/>
              <a:t>است</a:t>
            </a:r>
          </a:p>
          <a:p>
            <a:pPr algn="r" rtl="1"/>
            <a:endParaRPr lang="fa-IR" b="0" dirty="0" smtClean="0"/>
          </a:p>
          <a:p>
            <a:pPr algn="r" rtl="1"/>
            <a:r>
              <a:rPr lang="fa-IR" b="0" dirty="0" smtClean="0"/>
              <a:t>اين كد </a:t>
            </a:r>
            <a:r>
              <a:rPr lang="ar-SA" b="0" dirty="0" smtClean="0"/>
              <a:t>از نظر فرکانسي طيفي با پهناي باند وسيع و شبيه نويز دارد که باعث گسترش طيف سيگنال مدوله شده در حوزه فرکانس مي</a:t>
            </a:r>
            <a:r>
              <a:rPr lang="en-US" b="0" dirty="0" smtClean="0"/>
              <a:t>‎</a:t>
            </a:r>
            <a:r>
              <a:rPr lang="ar-SA" b="0" dirty="0" smtClean="0"/>
              <a:t>شود</a:t>
            </a:r>
            <a:endParaRPr lang="fa-IR" b="0" dirty="0" smtClean="0"/>
          </a:p>
          <a:p>
            <a:pPr algn="r" rtl="1"/>
            <a:endParaRPr lang="fa-IR" b="0" dirty="0" smtClean="0"/>
          </a:p>
          <a:p>
            <a:pPr algn="r" rtl="1"/>
            <a:r>
              <a:rPr lang="ar-SA" b="0" dirty="0" smtClean="0"/>
              <a:t>سيگنال هاي ايجاد شده با اين تکنيک در حوزه فرکانسي به صورت نويز ظاهر شده و توان سيگنال به زير سطح نويز کاهش مي يابد</a:t>
            </a:r>
            <a:endParaRPr lang="fa-IR" b="0" dirty="0" smtClean="0"/>
          </a:p>
          <a:p>
            <a:pPr algn="r" rtl="1"/>
            <a:endParaRPr lang="fa-IR" b="0" dirty="0" smtClean="0"/>
          </a:p>
          <a:p>
            <a:pPr algn="r" rtl="1"/>
            <a:r>
              <a:rPr lang="ar-SA" b="0" dirty="0" smtClean="0"/>
              <a:t>مي</a:t>
            </a:r>
            <a:r>
              <a:rPr lang="en-US" b="0" dirty="0" smtClean="0"/>
              <a:t>‎</a:t>
            </a:r>
            <a:r>
              <a:rPr lang="ar-SA" b="0" dirty="0" smtClean="0"/>
              <a:t>توان گسترش طيف را قبل از مدولاسيون حامل انجام داد</a:t>
            </a:r>
            <a:endParaRPr lang="fa-IR" b="0" dirty="0" smtClean="0"/>
          </a:p>
          <a:p>
            <a:pPr lvl="1" algn="r" rtl="1" hangingPunct="0"/>
            <a:r>
              <a:rPr lang="ar-SA" sz="2000" dirty="0" smtClean="0">
                <a:cs typeface="+mn-cs"/>
              </a:rPr>
              <a:t>ابتدا کد گسترش دهنده در سيگنال پيام ضرب شده</a:t>
            </a:r>
            <a:r>
              <a:rPr lang="fa-IR" sz="2000" dirty="0" smtClean="0">
                <a:cs typeface="+mn-cs"/>
              </a:rPr>
              <a:t> و</a:t>
            </a:r>
            <a:r>
              <a:rPr lang="ar-SA" sz="2000" dirty="0" smtClean="0">
                <a:cs typeface="+mn-cs"/>
              </a:rPr>
              <a:t> سپس سيگنال گسترده حامل را مدوله مي</a:t>
            </a:r>
            <a:r>
              <a:rPr lang="en-US" sz="2000" dirty="0" smtClean="0">
                <a:cs typeface="+mn-cs"/>
              </a:rPr>
              <a:t>‎</a:t>
            </a:r>
            <a:r>
              <a:rPr lang="ar-SA" sz="2000" dirty="0" smtClean="0">
                <a:cs typeface="+mn-cs"/>
              </a:rPr>
              <a:t>کند</a:t>
            </a:r>
            <a:endParaRPr lang="en-US" b="0" dirty="0">
              <a:cs typeface="+mn-cs"/>
            </a:endParaRPr>
          </a:p>
        </p:txBody>
      </p:sp>
    </p:spTree>
  </p:cSld>
  <p:clrMapOvr>
    <a:masterClrMapping/>
  </p:clrMapOvr>
  <p:transition spd="med">
    <p:wedg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01725" y="169863"/>
            <a:ext cx="7848600" cy="609600"/>
          </a:xfrm>
        </p:spPr>
        <p:txBody>
          <a:bodyPr/>
          <a:lstStyle/>
          <a:p>
            <a:pPr algn="ctr" rtl="1"/>
            <a:r>
              <a:rPr lang="ar-SA" sz="2400" dirty="0" smtClean="0"/>
              <a:t>سيستم طيف گسترده دنباله مستقيم</a:t>
            </a:r>
            <a:r>
              <a:rPr lang="fa-IR" sz="2400" dirty="0" smtClean="0"/>
              <a:t> - توصيف</a:t>
            </a:r>
            <a:endParaRPr lang="en-US" sz="2400" dirty="0"/>
          </a:p>
        </p:txBody>
      </p:sp>
      <p:sp>
        <p:nvSpPr>
          <p:cNvPr id="5" name="Content Placeholder 2"/>
          <p:cNvSpPr>
            <a:spLocks noGrp="1"/>
          </p:cNvSpPr>
          <p:nvPr>
            <p:ph idx="1"/>
          </p:nvPr>
        </p:nvSpPr>
        <p:spPr>
          <a:xfrm>
            <a:off x="830264" y="1209675"/>
            <a:ext cx="7843837" cy="4953000"/>
          </a:xfrm>
        </p:spPr>
        <p:txBody>
          <a:bodyPr/>
          <a:lstStyle/>
          <a:p>
            <a:pPr algn="r" rtl="1"/>
            <a:r>
              <a:rPr lang="ar-SA" b="0" dirty="0" smtClean="0"/>
              <a:t>هر چه نرخ دنباله کد گسترش دهنده بيشتر از نرخ سيگنال پيام باشد (دوره پالس دنباله گسترش دهنده کمتر از دوره پالس دنباله پيام باشد)، بهره پردازش بزرگ</a:t>
            </a:r>
            <a:r>
              <a:rPr lang="fa-IR" b="0" dirty="0" smtClean="0"/>
              <a:t> </a:t>
            </a:r>
            <a:r>
              <a:rPr lang="ar-SA" b="0" dirty="0" smtClean="0"/>
              <a:t>تر، پهناي باند سيگنال گسترش يافته وسيع</a:t>
            </a:r>
            <a:r>
              <a:rPr lang="fa-IR" b="0" dirty="0" smtClean="0"/>
              <a:t> </a:t>
            </a:r>
            <a:r>
              <a:rPr lang="ar-SA" b="0" dirty="0" smtClean="0"/>
              <a:t>تر و کارايي سيستم بيشتر خواهد بود</a:t>
            </a:r>
            <a:r>
              <a:rPr lang="fa-IR" b="0" dirty="0" smtClean="0"/>
              <a:t>:</a:t>
            </a:r>
          </a:p>
          <a:p>
            <a:pPr algn="r" rtl="1"/>
            <a:endParaRPr lang="fa-IR" b="0" dirty="0" smtClean="0"/>
          </a:p>
          <a:p>
            <a:pPr algn="r" rtl="1"/>
            <a:endParaRPr lang="fa-IR" b="0" dirty="0" smtClean="0"/>
          </a:p>
          <a:p>
            <a:pPr algn="r" rtl="1"/>
            <a:endParaRPr lang="fa-IR" b="0" dirty="0" smtClean="0"/>
          </a:p>
          <a:p>
            <a:pPr lvl="0" algn="r" rtl="1"/>
            <a:endParaRPr lang="fa-IR" dirty="0"/>
          </a:p>
          <a:p>
            <a:pPr lvl="0" algn="r" rtl="1">
              <a:buNone/>
            </a:pPr>
            <a:endParaRPr lang="en-US" dirty="0"/>
          </a:p>
        </p:txBody>
      </p:sp>
      <p:graphicFrame>
        <p:nvGraphicFramePr>
          <p:cNvPr id="11265" name="Object 1"/>
          <p:cNvGraphicFramePr>
            <a:graphicFrameLocks noChangeAspect="1"/>
          </p:cNvGraphicFramePr>
          <p:nvPr/>
        </p:nvGraphicFramePr>
        <p:xfrm>
          <a:off x="842736" y="2393950"/>
          <a:ext cx="4846864" cy="603702"/>
        </p:xfrm>
        <a:graphic>
          <a:graphicData uri="http://schemas.openxmlformats.org/presentationml/2006/ole">
            <mc:AlternateContent xmlns:mc="http://schemas.openxmlformats.org/markup-compatibility/2006">
              <mc:Choice xmlns:v="urn:schemas-microsoft-com:vml" Requires="v">
                <p:oleObj spid="_x0000_s11269" name="Equation" r:id="rId3" imgW="3568680" imgH="444240" progId="Equation.3">
                  <p:embed/>
                </p:oleObj>
              </mc:Choice>
              <mc:Fallback>
                <p:oleObj name="Equation" r:id="rId3" imgW="3568680" imgH="444240" progId="Equation.3">
                  <p:embed/>
                  <p:pic>
                    <p:nvPicPr>
                      <p:cNvPr id="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2736" y="2393950"/>
                        <a:ext cx="4846864" cy="603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266" name="Object 2"/>
          <p:cNvGraphicFramePr>
            <a:graphicFrameLocks noChangeAspect="1"/>
          </p:cNvGraphicFramePr>
          <p:nvPr/>
        </p:nvGraphicFramePr>
        <p:xfrm>
          <a:off x="776514" y="3071585"/>
          <a:ext cx="5493657" cy="1456651"/>
        </p:xfrm>
        <a:graphic>
          <a:graphicData uri="http://schemas.openxmlformats.org/presentationml/2006/ole">
            <mc:AlternateContent xmlns:mc="http://schemas.openxmlformats.org/markup-compatibility/2006">
              <mc:Choice xmlns:v="urn:schemas-microsoft-com:vml" Requires="v">
                <p:oleObj spid="_x0000_s11270" name="Equation" r:id="rId5" imgW="3352680" imgH="888840" progId="Equation.3">
                  <p:embed/>
                </p:oleObj>
              </mc:Choice>
              <mc:Fallback>
                <p:oleObj name="Equation" r:id="rId5" imgW="3352680" imgH="888840" progId="Equation.3">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6514" y="3071585"/>
                        <a:ext cx="5493657" cy="1456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med">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3" name="Rectangle 5"/>
          <p:cNvSpPr>
            <a:spLocks noGrp="1" noChangeArrowheads="1"/>
          </p:cNvSpPr>
          <p:nvPr>
            <p:ph type="body" idx="1"/>
          </p:nvPr>
        </p:nvSpPr>
        <p:spPr>
          <a:xfrm>
            <a:off x="990601" y="1088571"/>
            <a:ext cx="6985636" cy="5500915"/>
          </a:xfrm>
          <a:noFill/>
          <a:ln/>
        </p:spPr>
        <p:txBody>
          <a:bodyPr/>
          <a:lstStyle/>
          <a:p>
            <a:pPr algn="ctr" rtl="1">
              <a:buNone/>
            </a:pPr>
            <a:r>
              <a:rPr lang="fa-IR" dirty="0"/>
              <a:t>دانشكده فني مهندسي</a:t>
            </a:r>
            <a:endParaRPr lang="en-US" dirty="0"/>
          </a:p>
          <a:p>
            <a:pPr algn="ctr" rtl="1">
              <a:buNone/>
            </a:pPr>
            <a:r>
              <a:rPr lang="fa-IR" dirty="0" smtClean="0"/>
              <a:t>سمينار كارشناسي </a:t>
            </a:r>
            <a:r>
              <a:rPr lang="fa-IR" dirty="0"/>
              <a:t>ارشد</a:t>
            </a:r>
            <a:endParaRPr lang="en-US" dirty="0"/>
          </a:p>
          <a:p>
            <a:pPr algn="ctr" rtl="1">
              <a:buNone/>
            </a:pPr>
            <a:r>
              <a:rPr lang="fa-IR" dirty="0" smtClean="0"/>
              <a:t>رشته </a:t>
            </a:r>
            <a:r>
              <a:rPr lang="fa-IR" dirty="0"/>
              <a:t>مهندسي </a:t>
            </a:r>
            <a:r>
              <a:rPr lang="fa-IR" dirty="0" smtClean="0"/>
              <a:t>برق - ؟؟؟</a:t>
            </a:r>
            <a:endParaRPr lang="en-US" dirty="0"/>
          </a:p>
          <a:p>
            <a:pPr algn="ctr" rtl="1">
              <a:buNone/>
            </a:pPr>
            <a:r>
              <a:rPr lang="fa-IR" dirty="0"/>
              <a:t> </a:t>
            </a:r>
            <a:endParaRPr lang="en-US" dirty="0"/>
          </a:p>
          <a:p>
            <a:pPr algn="ctr" rtl="1">
              <a:buNone/>
            </a:pPr>
            <a:r>
              <a:rPr lang="fa-IR" dirty="0"/>
              <a:t>عنوان </a:t>
            </a:r>
            <a:r>
              <a:rPr lang="fa-IR" dirty="0" smtClean="0"/>
              <a:t>سمينار:</a:t>
            </a:r>
            <a:endParaRPr lang="en-US" dirty="0"/>
          </a:p>
          <a:p>
            <a:pPr algn="ctr" rtl="1">
              <a:buNone/>
            </a:pPr>
            <a:r>
              <a:rPr lang="fa-IR" dirty="0" smtClean="0"/>
              <a:t>سيستم هاي مخابراتي طيف گسترده</a:t>
            </a:r>
            <a:endParaRPr lang="en-US" dirty="0" smtClean="0"/>
          </a:p>
          <a:p>
            <a:pPr algn="ctr" rtl="1">
              <a:buNone/>
            </a:pPr>
            <a:r>
              <a:rPr lang="fa-IR" dirty="0" smtClean="0"/>
              <a:t> </a:t>
            </a:r>
            <a:r>
              <a:rPr lang="fa-IR" dirty="0"/>
              <a:t> </a:t>
            </a:r>
            <a:endParaRPr lang="en-US" dirty="0"/>
          </a:p>
          <a:p>
            <a:pPr algn="ctr" rtl="1">
              <a:buNone/>
            </a:pPr>
            <a:r>
              <a:rPr lang="fa-IR" dirty="0"/>
              <a:t>استاد راهنما </a:t>
            </a:r>
            <a:r>
              <a:rPr lang="fa-IR" dirty="0" smtClean="0"/>
              <a:t>:</a:t>
            </a:r>
          </a:p>
          <a:p>
            <a:pPr algn="ctr" rtl="1">
              <a:buNone/>
            </a:pPr>
            <a:endParaRPr lang="en-US" dirty="0"/>
          </a:p>
          <a:p>
            <a:pPr algn="ctr" rtl="1">
              <a:buNone/>
            </a:pPr>
            <a:r>
              <a:rPr lang="fa-IR" dirty="0" smtClean="0"/>
              <a:t>ارائه دهنده :</a:t>
            </a:r>
            <a:endParaRPr lang="en-US" dirty="0"/>
          </a:p>
          <a:p>
            <a:pPr algn="ctr" rtl="1">
              <a:buNone/>
            </a:pPr>
            <a:r>
              <a:rPr lang="fa-IR" dirty="0"/>
              <a:t> </a:t>
            </a:r>
            <a:endParaRPr lang="en-US" dirty="0"/>
          </a:p>
          <a:p>
            <a:pPr algn="ctr" rtl="1">
              <a:buNone/>
            </a:pPr>
            <a:r>
              <a:rPr lang="fa-IR" dirty="0" smtClean="0"/>
              <a:t>بهار 1393</a:t>
            </a:r>
            <a:endParaRPr lang="en-US" dirty="0"/>
          </a:p>
        </p:txBody>
      </p:sp>
      <p:sp>
        <p:nvSpPr>
          <p:cNvPr id="58375" name="Rectangle 7"/>
          <p:cNvSpPr>
            <a:spLocks noChangeArrowheads="1"/>
          </p:cNvSpPr>
          <p:nvPr/>
        </p:nvSpPr>
        <p:spPr bwMode="auto">
          <a:xfrm>
            <a:off x="1" y="0"/>
            <a:ext cx="184731" cy="307777"/>
          </a:xfrm>
          <a:prstGeom prst="rect">
            <a:avLst/>
          </a:prstGeom>
          <a:noFill/>
          <a:ln w="9525" cap="flat" cmpd="sng" algn="ctr">
            <a:noFill/>
            <a:prstDash val="solid"/>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ransition spd="med">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01725" y="169863"/>
            <a:ext cx="7848600" cy="609600"/>
          </a:xfrm>
        </p:spPr>
        <p:txBody>
          <a:bodyPr/>
          <a:lstStyle/>
          <a:p>
            <a:pPr algn="ctr"/>
            <a:r>
              <a:rPr lang="ar-SA" sz="2400" dirty="0" smtClean="0"/>
              <a:t>سيستم طيف گسترده دنباله مستقيم</a:t>
            </a:r>
            <a:r>
              <a:rPr lang="fa-IR" sz="2400" dirty="0" smtClean="0"/>
              <a:t> – دياگرام بلوكي</a:t>
            </a:r>
            <a:endParaRPr lang="en-US" sz="2400" dirty="0"/>
          </a:p>
        </p:txBody>
      </p:sp>
      <p:sp>
        <p:nvSpPr>
          <p:cNvPr id="5" name="Content Placeholder 2"/>
          <p:cNvSpPr>
            <a:spLocks noGrp="1"/>
          </p:cNvSpPr>
          <p:nvPr>
            <p:ph idx="1"/>
          </p:nvPr>
        </p:nvSpPr>
        <p:spPr>
          <a:xfrm>
            <a:off x="830264" y="1209675"/>
            <a:ext cx="7843837" cy="4953000"/>
          </a:xfrm>
        </p:spPr>
        <p:txBody>
          <a:bodyPr/>
          <a:lstStyle/>
          <a:p>
            <a:pPr algn="r" rtl="1">
              <a:buNone/>
            </a:pPr>
            <a:endParaRPr lang="fa-IR" b="0" dirty="0" smtClean="0"/>
          </a:p>
          <a:p>
            <a:pPr algn="r" rtl="1"/>
            <a:endParaRPr lang="fa-IR" b="0" dirty="0" smtClean="0"/>
          </a:p>
          <a:p>
            <a:pPr lvl="0" algn="r" rtl="1"/>
            <a:endParaRPr lang="fa-IR" dirty="0"/>
          </a:p>
          <a:p>
            <a:pPr lvl="0" algn="r" rtl="1">
              <a:buNone/>
            </a:pPr>
            <a:endParaRPr lang="en-US" dirty="0"/>
          </a:p>
        </p:txBody>
      </p:sp>
      <p:pic>
        <p:nvPicPr>
          <p:cNvPr id="6" name="Picture 5" descr="1.bmp"/>
          <p:cNvPicPr>
            <a:picLocks noChangeAspect="1"/>
          </p:cNvPicPr>
          <p:nvPr/>
        </p:nvPicPr>
        <p:blipFill>
          <a:blip r:embed="rId2" cstate="print"/>
          <a:stretch>
            <a:fillRect/>
          </a:stretch>
        </p:blipFill>
        <p:spPr>
          <a:xfrm>
            <a:off x="2815771" y="1161143"/>
            <a:ext cx="4159083" cy="2450583"/>
          </a:xfrm>
          <a:prstGeom prst="rect">
            <a:avLst/>
          </a:prstGeom>
        </p:spPr>
      </p:pic>
      <p:pic>
        <p:nvPicPr>
          <p:cNvPr id="7" name="Picture 6" descr="2.bmp"/>
          <p:cNvPicPr>
            <a:picLocks noChangeAspect="1"/>
          </p:cNvPicPr>
          <p:nvPr/>
        </p:nvPicPr>
        <p:blipFill>
          <a:blip r:embed="rId3" cstate="print"/>
          <a:stretch>
            <a:fillRect/>
          </a:stretch>
        </p:blipFill>
        <p:spPr>
          <a:xfrm>
            <a:off x="1911702" y="4023932"/>
            <a:ext cx="6321264" cy="1970468"/>
          </a:xfrm>
          <a:prstGeom prst="rect">
            <a:avLst/>
          </a:prstGeom>
        </p:spPr>
      </p:pic>
    </p:spTree>
  </p:cSld>
  <p:clrMapOvr>
    <a:masterClrMapping/>
  </p:clrMapOvr>
  <p:transition spd="med">
    <p:wedg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01725" y="169863"/>
            <a:ext cx="7848600" cy="609600"/>
          </a:xfrm>
        </p:spPr>
        <p:txBody>
          <a:bodyPr/>
          <a:lstStyle/>
          <a:p>
            <a:pPr algn="ctr"/>
            <a:r>
              <a:rPr lang="ar-SA" sz="2400" dirty="0" smtClean="0"/>
              <a:t>سيستم طيف گسترده دنباله مستقيم</a:t>
            </a:r>
            <a:r>
              <a:rPr lang="fa-IR" sz="2400" dirty="0" smtClean="0"/>
              <a:t> – هم زمان سازي</a:t>
            </a:r>
            <a:endParaRPr lang="en-US" sz="2400" dirty="0"/>
          </a:p>
        </p:txBody>
      </p:sp>
      <p:sp>
        <p:nvSpPr>
          <p:cNvPr id="5" name="Content Placeholder 2"/>
          <p:cNvSpPr>
            <a:spLocks noGrp="1"/>
          </p:cNvSpPr>
          <p:nvPr>
            <p:ph idx="1"/>
          </p:nvPr>
        </p:nvSpPr>
        <p:spPr>
          <a:xfrm>
            <a:off x="830264" y="1209675"/>
            <a:ext cx="7843837" cy="4953000"/>
          </a:xfrm>
        </p:spPr>
        <p:txBody>
          <a:bodyPr/>
          <a:lstStyle/>
          <a:p>
            <a:pPr algn="r" rtl="1"/>
            <a:r>
              <a:rPr lang="ar-SA" b="0" dirty="0" smtClean="0"/>
              <a:t>مسئله مهم در گيرنده، توليد کد گسترش دهنده به شکل کاملا هم زمان با فرستنده است</a:t>
            </a:r>
            <a:endParaRPr lang="fa-IR" b="0" dirty="0" smtClean="0"/>
          </a:p>
          <a:p>
            <a:pPr algn="r" rtl="1"/>
            <a:endParaRPr lang="fa-IR" b="0" dirty="0" smtClean="0"/>
          </a:p>
          <a:p>
            <a:pPr algn="r" rtl="1"/>
            <a:r>
              <a:rPr lang="fa-IR" b="0" dirty="0" smtClean="0"/>
              <a:t>بنابراين </a:t>
            </a:r>
            <a:r>
              <a:rPr lang="ar-SA" b="0" dirty="0" smtClean="0"/>
              <a:t>در گيرنده حجم اصلي مدارات شامل مدارات توليد و همزماني کد </a:t>
            </a:r>
            <a:r>
              <a:rPr lang="fa-IR" b="0" dirty="0" smtClean="0"/>
              <a:t>است</a:t>
            </a:r>
          </a:p>
          <a:p>
            <a:pPr algn="r" rtl="1"/>
            <a:endParaRPr lang="fa-IR" b="0" dirty="0" smtClean="0"/>
          </a:p>
          <a:p>
            <a:pPr algn="r" rtl="1"/>
            <a:r>
              <a:rPr lang="fa-IR" b="0" dirty="0" smtClean="0"/>
              <a:t> </a:t>
            </a:r>
            <a:r>
              <a:rPr lang="ar-SA" b="0" dirty="0" smtClean="0"/>
              <a:t>اگر همزماني کامل بين کدهاي توليد شده درگيرنده و فرستنده وجود نداشته باشد، سيگنال گسترش يافته بار ديگر گسترش طيف مي يابد</a:t>
            </a:r>
            <a:endParaRPr lang="fa-IR" b="0" dirty="0" smtClean="0"/>
          </a:p>
          <a:p>
            <a:pPr algn="r" rtl="1"/>
            <a:endParaRPr lang="fa-IR" b="0" dirty="0" smtClean="0"/>
          </a:p>
          <a:p>
            <a:pPr algn="r" rtl="1"/>
            <a:r>
              <a:rPr lang="ar-SA" b="0" dirty="0" smtClean="0"/>
              <a:t>هم</a:t>
            </a:r>
            <a:r>
              <a:rPr lang="fa-IR" b="0" dirty="0" smtClean="0"/>
              <a:t> </a:t>
            </a:r>
            <a:r>
              <a:rPr lang="ar-SA" b="0" dirty="0" smtClean="0"/>
              <a:t>زمان</a:t>
            </a:r>
            <a:r>
              <a:rPr lang="fa-IR" b="0" dirty="0" smtClean="0"/>
              <a:t> سازي</a:t>
            </a:r>
            <a:r>
              <a:rPr lang="ar-SA" b="0" dirty="0" smtClean="0"/>
              <a:t> در</a:t>
            </a:r>
            <a:r>
              <a:rPr lang="fa-IR" b="0" dirty="0" smtClean="0"/>
              <a:t> </a:t>
            </a:r>
            <a:r>
              <a:rPr lang="ar-SA" b="0" dirty="0" smtClean="0"/>
              <a:t>دو مرحله انجام مي</a:t>
            </a:r>
            <a:r>
              <a:rPr lang="en-US" b="0" dirty="0" smtClean="0"/>
              <a:t>‎</a:t>
            </a:r>
            <a:r>
              <a:rPr lang="ar-SA" b="0" dirty="0" smtClean="0"/>
              <a:t>شود: </a:t>
            </a:r>
            <a:endParaRPr lang="fa-IR" b="0" dirty="0" smtClean="0"/>
          </a:p>
          <a:p>
            <a:pPr lvl="1" algn="r" rtl="1" hangingPunct="0"/>
            <a:r>
              <a:rPr lang="fa-IR" sz="2000" dirty="0" smtClean="0">
                <a:cs typeface="+mn-cs"/>
              </a:rPr>
              <a:t>رهگيري (هم زمان سازي اوليه): </a:t>
            </a:r>
            <a:r>
              <a:rPr lang="ar-SA" sz="2000" dirty="0" smtClean="0">
                <a:cs typeface="+mn-cs"/>
              </a:rPr>
              <a:t>کد توليد شده درگيرنده با اختلاف حداقل يک يا دو چيپ نسبت به کد دريافت شده همزمان مي</a:t>
            </a:r>
            <a:r>
              <a:rPr lang="en-US" sz="2000" dirty="0" smtClean="0">
                <a:cs typeface="+mn-cs"/>
              </a:rPr>
              <a:t>‎</a:t>
            </a:r>
            <a:r>
              <a:rPr lang="ar-SA" sz="2000" dirty="0" smtClean="0">
                <a:cs typeface="+mn-cs"/>
              </a:rPr>
              <a:t>شود</a:t>
            </a:r>
            <a:endParaRPr lang="fa-IR" sz="2000" dirty="0" smtClean="0">
              <a:cs typeface="+mn-cs"/>
            </a:endParaRPr>
          </a:p>
          <a:p>
            <a:pPr lvl="1" algn="r" rtl="1" hangingPunct="0"/>
            <a:r>
              <a:rPr lang="fa-IR" sz="2000" dirty="0" smtClean="0">
                <a:cs typeface="+mn-cs"/>
              </a:rPr>
              <a:t>ردگيري (هم زمان سازي دقيق): هم زمان سازي دقيق دو دنباله و قفل شدن روي اين وضعيت</a:t>
            </a:r>
            <a:endParaRPr lang="en-US" sz="2000" dirty="0" smtClean="0">
              <a:cs typeface="+mn-cs"/>
            </a:endParaRPr>
          </a:p>
          <a:p>
            <a:pPr algn="r" rtl="1"/>
            <a:endParaRPr lang="en-US" b="0" dirty="0"/>
          </a:p>
        </p:txBody>
      </p:sp>
    </p:spTree>
  </p:cSld>
  <p:clrMapOvr>
    <a:masterClrMapping/>
  </p:clrMapOvr>
  <p:transition spd="med">
    <p:wedg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01725" y="169863"/>
            <a:ext cx="7848600" cy="609600"/>
          </a:xfrm>
        </p:spPr>
        <p:txBody>
          <a:bodyPr/>
          <a:lstStyle/>
          <a:p>
            <a:pPr algn="ctr"/>
            <a:r>
              <a:rPr lang="ar-SA" sz="2400" dirty="0" smtClean="0"/>
              <a:t>سيستم طيف گسترده جهش فرکانسی</a:t>
            </a:r>
            <a:r>
              <a:rPr lang="fa-IR" sz="2400" dirty="0" smtClean="0"/>
              <a:t> - توصيف</a:t>
            </a:r>
            <a:endParaRPr lang="en-US" sz="2400" dirty="0"/>
          </a:p>
        </p:txBody>
      </p:sp>
      <p:sp>
        <p:nvSpPr>
          <p:cNvPr id="5" name="Content Placeholder 2"/>
          <p:cNvSpPr>
            <a:spLocks noGrp="1"/>
          </p:cNvSpPr>
          <p:nvPr>
            <p:ph idx="1"/>
          </p:nvPr>
        </p:nvSpPr>
        <p:spPr>
          <a:xfrm>
            <a:off x="830264" y="1209675"/>
            <a:ext cx="7843837" cy="4953000"/>
          </a:xfrm>
        </p:spPr>
        <p:txBody>
          <a:bodyPr/>
          <a:lstStyle/>
          <a:p>
            <a:pPr algn="r" rtl="1"/>
            <a:r>
              <a:rPr lang="fa-IR" b="0" dirty="0" smtClean="0"/>
              <a:t>ايده اصلي: </a:t>
            </a:r>
            <a:r>
              <a:rPr lang="ar-SA" b="0" dirty="0" smtClean="0"/>
              <a:t>تغيير فرکانس حامل به </a:t>
            </a:r>
            <a:r>
              <a:rPr lang="fa-IR" b="0" dirty="0" smtClean="0"/>
              <a:t>صورت</a:t>
            </a:r>
            <a:r>
              <a:rPr lang="ar-SA" b="0" dirty="0" smtClean="0"/>
              <a:t> متناوب</a:t>
            </a:r>
            <a:endParaRPr lang="fa-IR" b="0" dirty="0" smtClean="0"/>
          </a:p>
          <a:p>
            <a:pPr algn="r" rtl="1"/>
            <a:endParaRPr lang="fa-IR" b="0" dirty="0" smtClean="0"/>
          </a:p>
          <a:p>
            <a:pPr algn="r" rtl="1"/>
            <a:r>
              <a:rPr lang="ar-SA" b="0" dirty="0" smtClean="0"/>
              <a:t>سيگنال گسترده به طور مستقيم حامل مدوله شده توسط سيگنال پي</a:t>
            </a:r>
            <a:r>
              <a:rPr lang="fa-IR" b="0" dirty="0" smtClean="0"/>
              <a:t>ام</a:t>
            </a:r>
            <a:r>
              <a:rPr lang="ar-SA" b="0" dirty="0" smtClean="0"/>
              <a:t> را مدوله نمي کند، بلکه از آن جهت کنترل دنباله فرکانس هاي بعدي استفاده می </a:t>
            </a:r>
            <a:r>
              <a:rPr lang="fa-IR" b="0" dirty="0" smtClean="0"/>
              <a:t>نمايد</a:t>
            </a:r>
          </a:p>
          <a:p>
            <a:pPr algn="r" rtl="1"/>
            <a:endParaRPr lang="fa-IR" b="0" dirty="0" smtClean="0"/>
          </a:p>
          <a:p>
            <a:pPr algn="r" rtl="1"/>
            <a:r>
              <a:rPr lang="ar-SA" b="0" dirty="0" smtClean="0"/>
              <a:t>جهش فرکانس با ترکيب سيگنال دريافتي توسط يک سيگنال نوسان ساز محلي که فرکانس آن ب</a:t>
            </a:r>
            <a:r>
              <a:rPr lang="fa-IR" b="0" dirty="0" smtClean="0"/>
              <a:t>ه </a:t>
            </a:r>
            <a:r>
              <a:rPr lang="ar-SA" b="0" dirty="0" smtClean="0"/>
              <a:t>طور همزمان با فرکانس دريافتي جهش مي کند، حذف مي</a:t>
            </a:r>
            <a:r>
              <a:rPr lang="en-US" b="0" dirty="0" smtClean="0"/>
              <a:t>‎</a:t>
            </a:r>
            <a:r>
              <a:rPr lang="ar-SA" b="0" dirty="0" smtClean="0"/>
              <a:t>شود</a:t>
            </a:r>
            <a:endParaRPr lang="fa-IR" b="0" dirty="0" smtClean="0"/>
          </a:p>
          <a:p>
            <a:pPr algn="r" rtl="1"/>
            <a:endParaRPr lang="fa-IR" b="0" dirty="0" smtClean="0"/>
          </a:p>
          <a:p>
            <a:pPr algn="r" rtl="1"/>
            <a:r>
              <a:rPr lang="fa-IR" b="0" dirty="0" smtClean="0"/>
              <a:t>دو روش اصلي پياده سازي:</a:t>
            </a:r>
          </a:p>
          <a:p>
            <a:pPr lvl="1" algn="r" rtl="1" hangingPunct="0"/>
            <a:r>
              <a:rPr lang="ar-SA" sz="2000" dirty="0" smtClean="0">
                <a:cs typeface="+mn-cs"/>
              </a:rPr>
              <a:t>جهش فرکانسی تند </a:t>
            </a:r>
            <a:r>
              <a:rPr lang="en-US" sz="2000" dirty="0" smtClean="0">
                <a:cs typeface="+mn-cs"/>
              </a:rPr>
              <a:t>(F-FH)</a:t>
            </a:r>
            <a:r>
              <a:rPr lang="fa-IR" sz="2000" dirty="0" smtClean="0">
                <a:cs typeface="+mn-cs"/>
              </a:rPr>
              <a:t>: </a:t>
            </a:r>
            <a:r>
              <a:rPr lang="ar-SA" sz="2000" dirty="0" smtClean="0">
                <a:cs typeface="+mn-cs"/>
              </a:rPr>
              <a:t>نرخ جهش خيلي بزرگتر از نرخ سمبل يا بيت اطلاعات است</a:t>
            </a:r>
            <a:endParaRPr lang="fa-IR" sz="2000" dirty="0" smtClean="0">
              <a:cs typeface="+mn-cs"/>
            </a:endParaRPr>
          </a:p>
          <a:p>
            <a:pPr lvl="1" algn="r" rtl="1" hangingPunct="0"/>
            <a:r>
              <a:rPr lang="ar-SA" sz="2000" dirty="0" smtClean="0">
                <a:cs typeface="+mn-cs"/>
              </a:rPr>
              <a:t>فرکانس حامل در مدت فرستادن يک سمبل يا بيت </a:t>
            </a:r>
            <a:r>
              <a:rPr lang="fa-IR" sz="2000" dirty="0" smtClean="0">
                <a:cs typeface="+mn-cs"/>
              </a:rPr>
              <a:t>چندين بار </a:t>
            </a:r>
            <a:r>
              <a:rPr lang="ar-SA" sz="2000" dirty="0" smtClean="0">
                <a:cs typeface="+mn-cs"/>
              </a:rPr>
              <a:t>عوض مي</a:t>
            </a:r>
            <a:r>
              <a:rPr lang="en-US" sz="2000" dirty="0" smtClean="0">
                <a:cs typeface="+mn-cs"/>
              </a:rPr>
              <a:t>‎</a:t>
            </a:r>
            <a:r>
              <a:rPr lang="ar-SA" sz="2000" dirty="0" smtClean="0">
                <a:cs typeface="+mn-cs"/>
              </a:rPr>
              <a:t>شود</a:t>
            </a:r>
            <a:endParaRPr lang="fa-IR" sz="2000" dirty="0" smtClean="0">
              <a:cs typeface="+mn-cs"/>
            </a:endParaRPr>
          </a:p>
          <a:p>
            <a:pPr lvl="1" algn="r" rtl="1" hangingPunct="0"/>
            <a:endParaRPr lang="fa-IR" sz="2000" dirty="0" smtClean="0">
              <a:cs typeface="+mn-cs"/>
            </a:endParaRPr>
          </a:p>
          <a:p>
            <a:pPr lvl="1" algn="r" rtl="1" hangingPunct="0"/>
            <a:r>
              <a:rPr lang="ar-SA" sz="2000" dirty="0" smtClean="0">
                <a:cs typeface="+mn-cs"/>
              </a:rPr>
              <a:t>جهش فرکانسي کند </a:t>
            </a:r>
            <a:r>
              <a:rPr lang="en-US" sz="2000" dirty="0" smtClean="0">
                <a:cs typeface="+mn-cs"/>
              </a:rPr>
              <a:t>(S-FH)</a:t>
            </a:r>
            <a:r>
              <a:rPr lang="ar-SA" sz="2000" dirty="0" smtClean="0">
                <a:cs typeface="+mn-cs"/>
              </a:rPr>
              <a:t>، نرخ جهش خيلي کوچک تر از نرخ بيت اطلاعات است</a:t>
            </a:r>
            <a:endParaRPr lang="fa-IR" sz="2000" dirty="0" smtClean="0">
              <a:cs typeface="+mn-cs"/>
            </a:endParaRPr>
          </a:p>
          <a:p>
            <a:pPr lvl="1" algn="r" rtl="1" hangingPunct="0"/>
            <a:r>
              <a:rPr lang="ar-SA" sz="2000" dirty="0" smtClean="0">
                <a:cs typeface="+mn-cs"/>
              </a:rPr>
              <a:t>چندين سمبل در يک فرکانس حامل فرستاده مي</a:t>
            </a:r>
            <a:r>
              <a:rPr lang="en-US" sz="2000" dirty="0" smtClean="0">
                <a:cs typeface="+mn-cs"/>
              </a:rPr>
              <a:t>‎</a:t>
            </a:r>
            <a:r>
              <a:rPr lang="ar-SA" sz="2000" dirty="0" smtClean="0">
                <a:cs typeface="+mn-cs"/>
              </a:rPr>
              <a:t>شوند</a:t>
            </a:r>
            <a:endParaRPr lang="fa-IR" sz="2000" dirty="0" smtClean="0">
              <a:cs typeface="+mn-cs"/>
            </a:endParaRPr>
          </a:p>
          <a:p>
            <a:pPr algn="r" rtl="1"/>
            <a:endParaRPr lang="fa-IR" b="0" dirty="0"/>
          </a:p>
          <a:p>
            <a:pPr lvl="0" algn="r" rtl="1">
              <a:buNone/>
            </a:pPr>
            <a:endParaRPr lang="en-US" dirty="0"/>
          </a:p>
        </p:txBody>
      </p:sp>
    </p:spTree>
  </p:cSld>
  <p:clrMapOvr>
    <a:masterClrMapping/>
  </p:clrMapOvr>
  <p:transition spd="med">
    <p:wedg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01725" y="169863"/>
            <a:ext cx="7848600" cy="609600"/>
          </a:xfrm>
        </p:spPr>
        <p:txBody>
          <a:bodyPr/>
          <a:lstStyle/>
          <a:p>
            <a:pPr algn="ctr"/>
            <a:r>
              <a:rPr lang="ar-SA" sz="2400" dirty="0" smtClean="0"/>
              <a:t>سيستم طيف گسترده جهش فرکانسی</a:t>
            </a:r>
            <a:r>
              <a:rPr lang="fa-IR" sz="2400" dirty="0" smtClean="0"/>
              <a:t> - خصوصيات</a:t>
            </a:r>
            <a:endParaRPr lang="en-US" sz="2400" dirty="0"/>
          </a:p>
        </p:txBody>
      </p:sp>
      <p:sp>
        <p:nvSpPr>
          <p:cNvPr id="5" name="Content Placeholder 2"/>
          <p:cNvSpPr>
            <a:spLocks noGrp="1"/>
          </p:cNvSpPr>
          <p:nvPr>
            <p:ph idx="1"/>
          </p:nvPr>
        </p:nvSpPr>
        <p:spPr>
          <a:xfrm>
            <a:off x="830264" y="1209675"/>
            <a:ext cx="7843837" cy="4953000"/>
          </a:xfrm>
        </p:spPr>
        <p:txBody>
          <a:bodyPr/>
          <a:lstStyle/>
          <a:p>
            <a:pPr algn="r" rtl="1"/>
            <a:r>
              <a:rPr lang="fa-IR" b="0" dirty="0" smtClean="0"/>
              <a:t>1</a:t>
            </a:r>
            <a:r>
              <a:rPr lang="ar-SA" b="0" dirty="0" smtClean="0"/>
              <a:t>- قابليت دستيابي چند گانه در </a:t>
            </a:r>
            <a:r>
              <a:rPr lang="en-US" b="0" dirty="0" smtClean="0"/>
              <a:t>F-FH</a:t>
            </a:r>
            <a:r>
              <a:rPr lang="ar-SA" b="0" dirty="0" smtClean="0"/>
              <a:t> به اين صورت است که چون يک سمبل در باندهاي فرکانسي مختلف ارسال مي</a:t>
            </a:r>
            <a:r>
              <a:rPr lang="en-US" b="0" dirty="0" smtClean="0"/>
              <a:t>‎</a:t>
            </a:r>
            <a:r>
              <a:rPr lang="ar-SA" b="0" dirty="0" smtClean="0"/>
              <a:t>شود، اگر کاربر مطلوب تنها کاربري است که در اغلب باند هاي فرکانسي عمل ارسال را انجام می دهد توان دريافتي از سيگنال مطلوب خيلي بيشتر از توان سيگنال هاي تداخلي است و در نتيجه احتمال دریافت صحیح سيگنال بیشتر است.</a:t>
            </a:r>
            <a:endParaRPr lang="en-US" b="0" dirty="0" smtClean="0"/>
          </a:p>
          <a:p>
            <a:pPr algn="r" rtl="1">
              <a:buNone/>
            </a:pPr>
            <a:endParaRPr lang="fa-IR" b="0" dirty="0" smtClean="0"/>
          </a:p>
          <a:p>
            <a:pPr algn="r" rtl="1"/>
            <a:r>
              <a:rPr lang="ar-SA" b="0" dirty="0" smtClean="0"/>
              <a:t>2- اثر پديده چند مسيري در فرکانس هاي حامل مختلف متفاوت است. مثلا فرکانس هايي که در يک فرکانس حامل تقويت مي</a:t>
            </a:r>
            <a:r>
              <a:rPr lang="en-US" b="0" dirty="0" smtClean="0"/>
              <a:t>‎</a:t>
            </a:r>
            <a:r>
              <a:rPr lang="ar-SA" b="0" dirty="0" smtClean="0"/>
              <a:t>شوند در فرکانس حامل ديگر تضعيف مي</a:t>
            </a:r>
            <a:r>
              <a:rPr lang="en-US" b="0" dirty="0" smtClean="0"/>
              <a:t>‎</a:t>
            </a:r>
            <a:r>
              <a:rPr lang="ar-SA" b="0" dirty="0" smtClean="0"/>
              <a:t>شوند. </a:t>
            </a:r>
            <a:endParaRPr lang="fa-IR" b="0" dirty="0" smtClean="0"/>
          </a:p>
          <a:p>
            <a:pPr algn="r" rtl="1">
              <a:buNone/>
            </a:pPr>
            <a:endParaRPr lang="fa-IR" b="0" dirty="0" smtClean="0"/>
          </a:p>
          <a:p>
            <a:pPr algn="r" rtl="1"/>
            <a:r>
              <a:rPr lang="fa-IR" b="0" dirty="0" smtClean="0"/>
              <a:t>3-</a:t>
            </a:r>
            <a:r>
              <a:rPr lang="ar-SA" b="0" dirty="0" smtClean="0"/>
              <a:t> در سيستم </a:t>
            </a:r>
            <a:r>
              <a:rPr lang="en-US" b="0" dirty="0" smtClean="0"/>
              <a:t>FH</a:t>
            </a:r>
            <a:r>
              <a:rPr lang="ar-SA" b="0" dirty="0" smtClean="0"/>
              <a:t> چون فرکانسي که سيگنال در آن فرستاده مي</a:t>
            </a:r>
            <a:r>
              <a:rPr lang="en-US" b="0" dirty="0" smtClean="0"/>
              <a:t>‎</a:t>
            </a:r>
            <a:r>
              <a:rPr lang="ar-SA" b="0" dirty="0" smtClean="0"/>
              <a:t>شود نامشخص است و زماني که سيگنال در يک فرکانس خاص فرستاده مي</a:t>
            </a:r>
            <a:r>
              <a:rPr lang="en-US" b="0" dirty="0" smtClean="0"/>
              <a:t>‎</a:t>
            </a:r>
            <a:r>
              <a:rPr lang="ar-SA" b="0" dirty="0" smtClean="0"/>
              <a:t>شود خيلي کوچک است</a:t>
            </a:r>
            <a:r>
              <a:rPr lang="fa-IR" b="0" dirty="0" smtClean="0"/>
              <a:t>،</a:t>
            </a:r>
            <a:r>
              <a:rPr lang="ar-SA" b="0" dirty="0" smtClean="0"/>
              <a:t> استراق سمع ممکن نيست.</a:t>
            </a:r>
            <a:endParaRPr lang="en-US" b="0" dirty="0" smtClean="0"/>
          </a:p>
          <a:p>
            <a:pPr lvl="0" algn="r" rtl="1"/>
            <a:endParaRPr lang="fa-IR" dirty="0"/>
          </a:p>
          <a:p>
            <a:pPr lvl="0" algn="r" rtl="1">
              <a:buNone/>
            </a:pPr>
            <a:endParaRPr lang="en-US" dirty="0"/>
          </a:p>
        </p:txBody>
      </p:sp>
    </p:spTree>
  </p:cSld>
  <p:clrMapOvr>
    <a:masterClrMapping/>
  </p:clrMapOvr>
  <p:transition spd="med">
    <p:wedg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01725" y="169863"/>
            <a:ext cx="7848600" cy="609600"/>
          </a:xfrm>
        </p:spPr>
        <p:txBody>
          <a:bodyPr/>
          <a:lstStyle/>
          <a:p>
            <a:pPr algn="ctr"/>
            <a:r>
              <a:rPr lang="ar-SA" sz="2400" dirty="0" smtClean="0"/>
              <a:t>سيستم طيف گسترده جهش فرکانسی</a:t>
            </a:r>
            <a:r>
              <a:rPr lang="fa-IR" sz="2400" dirty="0" smtClean="0"/>
              <a:t> - مزايا</a:t>
            </a:r>
            <a:endParaRPr lang="en-US" sz="2400" dirty="0"/>
          </a:p>
        </p:txBody>
      </p:sp>
      <p:sp>
        <p:nvSpPr>
          <p:cNvPr id="5" name="Content Placeholder 2"/>
          <p:cNvSpPr>
            <a:spLocks noGrp="1"/>
          </p:cNvSpPr>
          <p:nvPr>
            <p:ph idx="1"/>
          </p:nvPr>
        </p:nvSpPr>
        <p:spPr>
          <a:xfrm>
            <a:off x="830264" y="1209675"/>
            <a:ext cx="7843837" cy="4953000"/>
          </a:xfrm>
        </p:spPr>
        <p:txBody>
          <a:bodyPr/>
          <a:lstStyle/>
          <a:p>
            <a:pPr lvl="0" algn="r" rtl="1"/>
            <a:r>
              <a:rPr lang="fa-IR" b="0" dirty="0" smtClean="0"/>
              <a:t>1- </a:t>
            </a:r>
            <a:r>
              <a:rPr lang="ar-SA" b="0" dirty="0" smtClean="0"/>
              <a:t>همزماني درسيستم </a:t>
            </a:r>
            <a:r>
              <a:rPr lang="en-US" b="0" dirty="0" smtClean="0"/>
              <a:t>FH</a:t>
            </a:r>
            <a:r>
              <a:rPr lang="ar-SA" b="0" dirty="0" smtClean="0"/>
              <a:t> بسيار ساده تر از </a:t>
            </a:r>
            <a:r>
              <a:rPr lang="en-US" b="0" dirty="0" smtClean="0"/>
              <a:t>DS</a:t>
            </a:r>
            <a:r>
              <a:rPr lang="ar-SA" b="0" dirty="0" smtClean="0"/>
              <a:t> است</a:t>
            </a:r>
            <a:endParaRPr lang="fa-IR" b="0" dirty="0" smtClean="0"/>
          </a:p>
          <a:p>
            <a:pPr lvl="0" algn="r" rtl="1">
              <a:buNone/>
            </a:pPr>
            <a:endParaRPr lang="en-US" b="0" dirty="0" smtClean="0"/>
          </a:p>
          <a:p>
            <a:pPr lvl="0" algn="r" rtl="1"/>
            <a:r>
              <a:rPr lang="fa-IR" b="0" dirty="0" smtClean="0"/>
              <a:t>2- </a:t>
            </a:r>
            <a:r>
              <a:rPr lang="ar-SA" b="0" dirty="0" smtClean="0"/>
              <a:t>باندهاي فرکانسي که سيگنال </a:t>
            </a:r>
            <a:r>
              <a:rPr lang="en-US" b="0" dirty="0" smtClean="0"/>
              <a:t>FH</a:t>
            </a:r>
            <a:r>
              <a:rPr lang="ar-SA" b="0" dirty="0" smtClean="0"/>
              <a:t> مي</a:t>
            </a:r>
            <a:r>
              <a:rPr lang="en-US" b="0" dirty="0" smtClean="0"/>
              <a:t>‎</a:t>
            </a:r>
            <a:r>
              <a:rPr lang="ar-SA" b="0" dirty="0" smtClean="0"/>
              <a:t>تواند اشغال کند لزوما مجاور هم نيستند</a:t>
            </a:r>
            <a:endParaRPr lang="fa-IR" b="0" dirty="0" smtClean="0"/>
          </a:p>
          <a:p>
            <a:pPr lvl="0" algn="r" rtl="1">
              <a:buNone/>
            </a:pPr>
            <a:endParaRPr lang="en-US" b="0" dirty="0" smtClean="0"/>
          </a:p>
          <a:p>
            <a:pPr lvl="0" algn="r" rtl="1"/>
            <a:r>
              <a:rPr lang="fa-IR" b="0" dirty="0" smtClean="0"/>
              <a:t>3- </a:t>
            </a:r>
            <a:r>
              <a:rPr lang="ar-SA" b="0" dirty="0" smtClean="0"/>
              <a:t>احتمال اينکه چندين کاربر در يک باند فرکانسي و به طور هم زمان اطلاعات خود را بفرستند کم است</a:t>
            </a:r>
            <a:endParaRPr lang="fa-IR" b="0" dirty="0" smtClean="0"/>
          </a:p>
          <a:p>
            <a:pPr lvl="1" algn="r" rtl="1" hangingPunct="0"/>
            <a:r>
              <a:rPr lang="ar-SA" sz="2000" dirty="0" smtClean="0">
                <a:cs typeface="+mn-cs"/>
              </a:rPr>
              <a:t>کاربراني که نزديک به ايستگاه هستند همان</a:t>
            </a:r>
            <a:r>
              <a:rPr lang="fa-IR" sz="2000" dirty="0" smtClean="0">
                <a:cs typeface="+mn-cs"/>
              </a:rPr>
              <a:t> </a:t>
            </a:r>
            <a:r>
              <a:rPr lang="ar-SA" sz="2000" dirty="0" smtClean="0">
                <a:cs typeface="+mn-cs"/>
              </a:rPr>
              <a:t>گونه دريافت مي</a:t>
            </a:r>
            <a:r>
              <a:rPr lang="en-US" sz="2000" dirty="0" smtClean="0">
                <a:cs typeface="+mn-cs"/>
              </a:rPr>
              <a:t>‎</a:t>
            </a:r>
            <a:r>
              <a:rPr lang="ar-SA" sz="2000" dirty="0" smtClean="0">
                <a:cs typeface="+mn-cs"/>
              </a:rPr>
              <a:t>شوند که کاربران دورتر</a:t>
            </a:r>
            <a:endParaRPr lang="fa-IR" sz="2000" b="0" dirty="0">
              <a:cs typeface="+mn-cs"/>
            </a:endParaRPr>
          </a:p>
          <a:p>
            <a:pPr lvl="0" algn="r" rtl="1">
              <a:buNone/>
            </a:pPr>
            <a:endParaRPr lang="en-US" b="0" dirty="0"/>
          </a:p>
        </p:txBody>
      </p:sp>
    </p:spTree>
  </p:cSld>
  <p:clrMapOvr>
    <a:masterClrMapping/>
  </p:clrMapOvr>
  <p:transition spd="med">
    <p:wedg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01725" y="169863"/>
            <a:ext cx="7848600" cy="609600"/>
          </a:xfrm>
        </p:spPr>
        <p:txBody>
          <a:bodyPr/>
          <a:lstStyle/>
          <a:p>
            <a:pPr algn="ctr"/>
            <a:r>
              <a:rPr lang="ar-SA" sz="2400" dirty="0" smtClean="0"/>
              <a:t>سيستم طيف گسترده جهش فرکانسی</a:t>
            </a:r>
            <a:r>
              <a:rPr lang="fa-IR" sz="2400" dirty="0" smtClean="0"/>
              <a:t> - معايب</a:t>
            </a:r>
            <a:endParaRPr lang="en-US" sz="2400" dirty="0"/>
          </a:p>
        </p:txBody>
      </p:sp>
      <p:sp>
        <p:nvSpPr>
          <p:cNvPr id="5" name="Content Placeholder 2"/>
          <p:cNvSpPr>
            <a:spLocks noGrp="1"/>
          </p:cNvSpPr>
          <p:nvPr>
            <p:ph idx="1"/>
          </p:nvPr>
        </p:nvSpPr>
        <p:spPr>
          <a:xfrm>
            <a:off x="830264" y="1209675"/>
            <a:ext cx="7843837" cy="4953000"/>
          </a:xfrm>
        </p:spPr>
        <p:txBody>
          <a:bodyPr/>
          <a:lstStyle/>
          <a:p>
            <a:pPr lvl="0" algn="r" rtl="1"/>
            <a:r>
              <a:rPr lang="fa-IR" b="0" dirty="0" smtClean="0"/>
              <a:t>1- </a:t>
            </a:r>
            <a:r>
              <a:rPr lang="ar-SA" b="0" dirty="0" smtClean="0"/>
              <a:t>پيچيدگي ساخت و پیاده سازی سينتي سايزر فرکانسي </a:t>
            </a:r>
            <a:endParaRPr lang="fa-IR" b="0" dirty="0" smtClean="0"/>
          </a:p>
          <a:p>
            <a:pPr lvl="0" algn="r" rtl="1">
              <a:buNone/>
            </a:pPr>
            <a:endParaRPr lang="en-US" b="0" dirty="0" smtClean="0"/>
          </a:p>
          <a:p>
            <a:pPr lvl="0" algn="r" rtl="1"/>
            <a:r>
              <a:rPr lang="fa-IR" b="0" dirty="0" smtClean="0"/>
              <a:t>2- </a:t>
            </a:r>
            <a:r>
              <a:rPr lang="ar-SA" b="0" dirty="0" smtClean="0"/>
              <a:t>تغييرات سريع سيگنال هنگام عوض شدن فرکانس باعث افزايش طيف اشغال شده مي</a:t>
            </a:r>
            <a:r>
              <a:rPr lang="en-US" b="0" dirty="0" smtClean="0"/>
              <a:t>‎</a:t>
            </a:r>
            <a:r>
              <a:rPr lang="ar-SA" b="0" dirty="0" smtClean="0"/>
              <a:t>شود</a:t>
            </a:r>
            <a:endParaRPr lang="fa-IR" b="0" dirty="0" smtClean="0"/>
          </a:p>
          <a:p>
            <a:pPr lvl="0" algn="r" rtl="1">
              <a:buNone/>
            </a:pPr>
            <a:endParaRPr lang="en-US" b="0" dirty="0" smtClean="0"/>
          </a:p>
          <a:p>
            <a:pPr lvl="0" algn="r" rtl="1"/>
            <a:r>
              <a:rPr lang="fa-IR" b="0" dirty="0" smtClean="0"/>
              <a:t>3- </a:t>
            </a:r>
            <a:r>
              <a:rPr lang="ar-SA" b="0" dirty="0" smtClean="0"/>
              <a:t>کدهاي تصحيح خطا مورد نياز هستند</a:t>
            </a:r>
            <a:endParaRPr lang="fa-IR" b="0" dirty="0" smtClean="0"/>
          </a:p>
          <a:p>
            <a:pPr lvl="0" algn="r" rtl="1">
              <a:buNone/>
            </a:pPr>
            <a:endParaRPr lang="en-US" b="0" dirty="0" smtClean="0"/>
          </a:p>
          <a:p>
            <a:pPr lvl="0" algn="r" rtl="1"/>
            <a:r>
              <a:rPr lang="fa-IR" b="0" dirty="0" smtClean="0"/>
              <a:t>4- </a:t>
            </a:r>
            <a:r>
              <a:rPr lang="ar-SA" b="0" dirty="0" smtClean="0"/>
              <a:t>در اندازه گيري مسافت و مسافت يابي مفيد نيست</a:t>
            </a:r>
            <a:endParaRPr lang="fa-IR" b="0" dirty="0"/>
          </a:p>
          <a:p>
            <a:pPr lvl="0" algn="r" rtl="1">
              <a:buNone/>
            </a:pPr>
            <a:endParaRPr lang="en-US" b="0" dirty="0"/>
          </a:p>
        </p:txBody>
      </p:sp>
    </p:spTree>
  </p:cSld>
  <p:clrMapOvr>
    <a:masterClrMapping/>
  </p:clrMapOvr>
  <p:transition spd="med">
    <p:wedg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01725" y="169863"/>
            <a:ext cx="7848600" cy="609600"/>
          </a:xfrm>
        </p:spPr>
        <p:txBody>
          <a:bodyPr/>
          <a:lstStyle/>
          <a:p>
            <a:pPr algn="ctr"/>
            <a:r>
              <a:rPr lang="fa-IR" sz="2400" dirty="0" smtClean="0"/>
              <a:t>سيستم هاي طيف گسترده تركيبي</a:t>
            </a:r>
            <a:endParaRPr lang="en-US" sz="2400" dirty="0"/>
          </a:p>
        </p:txBody>
      </p:sp>
      <p:sp>
        <p:nvSpPr>
          <p:cNvPr id="5" name="Content Placeholder 2"/>
          <p:cNvSpPr>
            <a:spLocks noGrp="1"/>
          </p:cNvSpPr>
          <p:nvPr>
            <p:ph idx="1"/>
          </p:nvPr>
        </p:nvSpPr>
        <p:spPr>
          <a:xfrm>
            <a:off x="830264" y="1209675"/>
            <a:ext cx="7843837" cy="4953000"/>
          </a:xfrm>
        </p:spPr>
        <p:txBody>
          <a:bodyPr/>
          <a:lstStyle/>
          <a:p>
            <a:pPr algn="r" rtl="1"/>
            <a:r>
              <a:rPr lang="ar-SA" b="0" dirty="0" smtClean="0"/>
              <a:t>سيستم هاي ترکيبي طيف گسترده بر اين مبنا </a:t>
            </a:r>
            <a:r>
              <a:rPr lang="fa-IR" b="0" dirty="0" smtClean="0"/>
              <a:t>ارائه شده اند </a:t>
            </a:r>
            <a:r>
              <a:rPr lang="ar-SA" b="0" dirty="0" smtClean="0"/>
              <a:t>که از مزاياي يک تکنيک بهره </a:t>
            </a:r>
            <a:r>
              <a:rPr lang="fa-IR" b="0" dirty="0" smtClean="0"/>
              <a:t>برده </a:t>
            </a:r>
            <a:r>
              <a:rPr lang="ar-SA" b="0" dirty="0" smtClean="0"/>
              <a:t>و در عين حال از معايب آن </a:t>
            </a:r>
            <a:r>
              <a:rPr lang="fa-IR" b="0" dirty="0" smtClean="0"/>
              <a:t>جلوگيري كنند</a:t>
            </a:r>
          </a:p>
          <a:p>
            <a:pPr algn="r" rtl="1">
              <a:buNone/>
            </a:pPr>
            <a:endParaRPr lang="fa-IR" b="0" dirty="0" smtClean="0"/>
          </a:p>
          <a:p>
            <a:pPr algn="r" rtl="1"/>
            <a:r>
              <a:rPr lang="ar-SA" b="0" dirty="0" smtClean="0"/>
              <a:t>انواع مختلف سيستم هاي ترکيبي:</a:t>
            </a:r>
            <a:endParaRPr lang="en-US" b="0" dirty="0" smtClean="0"/>
          </a:p>
          <a:p>
            <a:pPr lvl="0" algn="r" rtl="1"/>
            <a:r>
              <a:rPr lang="en-US" b="0" dirty="0" smtClean="0"/>
              <a:t>DS/ FH</a:t>
            </a:r>
          </a:p>
          <a:p>
            <a:pPr lvl="0" algn="r" rtl="1"/>
            <a:r>
              <a:rPr lang="en-US" b="0" dirty="0" smtClean="0"/>
              <a:t>DS/ TH</a:t>
            </a:r>
          </a:p>
          <a:p>
            <a:pPr lvl="0" algn="r" rtl="1"/>
            <a:r>
              <a:rPr lang="en-US" b="0" dirty="0" smtClean="0"/>
              <a:t>FH/ TH</a:t>
            </a:r>
            <a:endParaRPr lang="fa-IR" b="0" dirty="0" smtClean="0"/>
          </a:p>
          <a:p>
            <a:pPr lvl="0" algn="r" rtl="1">
              <a:buNone/>
            </a:pPr>
            <a:endParaRPr lang="en-US" b="0" dirty="0" smtClean="0"/>
          </a:p>
          <a:p>
            <a:pPr algn="r" rtl="1"/>
            <a:r>
              <a:rPr lang="en-US" b="0" dirty="0" smtClean="0"/>
              <a:t>DS/ FH</a:t>
            </a:r>
            <a:r>
              <a:rPr lang="ar-SA" b="0" dirty="0" smtClean="0"/>
              <a:t> يکي از مهم ترين مدولاسيون هاي ترکيبي طيف گسترده است</a:t>
            </a:r>
            <a:endParaRPr lang="en-US" b="0" dirty="0"/>
          </a:p>
        </p:txBody>
      </p:sp>
    </p:spTree>
  </p:cSld>
  <p:clrMapOvr>
    <a:masterClrMapping/>
  </p:clrMapOvr>
  <p:transition spd="med">
    <p:wedg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01725" y="169863"/>
            <a:ext cx="7848600" cy="609600"/>
          </a:xfrm>
        </p:spPr>
        <p:txBody>
          <a:bodyPr/>
          <a:lstStyle/>
          <a:p>
            <a:pPr algn="ctr" rtl="1"/>
            <a:r>
              <a:rPr lang="ar-SA" sz="2400" dirty="0" smtClean="0"/>
              <a:t>کدهای گسترش دهنده طیف گسترده</a:t>
            </a:r>
            <a:endParaRPr lang="en-US" sz="2400" dirty="0"/>
          </a:p>
        </p:txBody>
      </p:sp>
      <p:sp>
        <p:nvSpPr>
          <p:cNvPr id="5" name="Content Placeholder 2"/>
          <p:cNvSpPr>
            <a:spLocks noGrp="1"/>
          </p:cNvSpPr>
          <p:nvPr>
            <p:ph idx="1"/>
          </p:nvPr>
        </p:nvSpPr>
        <p:spPr>
          <a:xfrm>
            <a:off x="830264" y="1209675"/>
            <a:ext cx="7843837" cy="4953000"/>
          </a:xfrm>
        </p:spPr>
        <p:txBody>
          <a:bodyPr/>
          <a:lstStyle/>
          <a:p>
            <a:pPr algn="r" rtl="1"/>
            <a:r>
              <a:rPr lang="ar-SA" b="0" dirty="0" smtClean="0"/>
              <a:t>سيستم طيف گسترده از يک دنباله شبه تصادفي و مستقل از اطلاعات براي گسترش طيف سيگنال استفاده مي</a:t>
            </a:r>
            <a:r>
              <a:rPr lang="en-US" b="0" dirty="0" smtClean="0"/>
              <a:t>‎</a:t>
            </a:r>
            <a:r>
              <a:rPr lang="ar-SA" b="0" dirty="0" smtClean="0"/>
              <a:t>کند</a:t>
            </a:r>
            <a:endParaRPr lang="fa-IR" b="0" dirty="0" smtClean="0"/>
          </a:p>
          <a:p>
            <a:pPr algn="r" rtl="1">
              <a:buNone/>
            </a:pPr>
            <a:endParaRPr lang="fa-IR" b="0" dirty="0" smtClean="0"/>
          </a:p>
          <a:p>
            <a:pPr algn="r" rtl="1"/>
            <a:r>
              <a:rPr lang="ar-SA" b="0" dirty="0" smtClean="0"/>
              <a:t>اين دنباله نرخي بسيار بالاتر از نرخ </a:t>
            </a:r>
            <a:r>
              <a:rPr lang="fa-IR" b="0" dirty="0" smtClean="0"/>
              <a:t>پيام داشته </a:t>
            </a:r>
            <a:r>
              <a:rPr lang="ar-SA" b="0" dirty="0" smtClean="0"/>
              <a:t>و به جز گسترش طيف سيگنال ارسالي، قابليت هاي ديگري نيز براي سيستم هاي طيف گسترده </a:t>
            </a:r>
            <a:r>
              <a:rPr lang="fa-IR" b="0" dirty="0" smtClean="0"/>
              <a:t>به همراه دارد</a:t>
            </a:r>
          </a:p>
          <a:p>
            <a:pPr algn="r" rtl="1"/>
            <a:endParaRPr lang="fa-IR" b="0" dirty="0" smtClean="0"/>
          </a:p>
          <a:p>
            <a:pPr algn="r" rtl="1"/>
            <a:r>
              <a:rPr lang="fa-IR" b="0" dirty="0" smtClean="0"/>
              <a:t>مهم ترين دسته دنباله هاي مرود استفاده در سيستم طيف گسترده، دنباله هاي با طول حداكثر هستند</a:t>
            </a:r>
          </a:p>
        </p:txBody>
      </p:sp>
    </p:spTree>
  </p:cSld>
  <p:clrMapOvr>
    <a:masterClrMapping/>
  </p:clrMapOvr>
  <p:transition spd="med">
    <p:wedg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01725" y="169863"/>
            <a:ext cx="7848600" cy="609600"/>
          </a:xfrm>
        </p:spPr>
        <p:txBody>
          <a:bodyPr/>
          <a:lstStyle/>
          <a:p>
            <a:pPr algn="ctr" rtl="1"/>
            <a:r>
              <a:rPr lang="ar-SA" sz="2400" dirty="0" smtClean="0"/>
              <a:t>کدهای گسترش دهنده طیف گسترده</a:t>
            </a:r>
            <a:r>
              <a:rPr lang="fa-IR" sz="2400" dirty="0" smtClean="0"/>
              <a:t> – دنباله شبه تصادفي</a:t>
            </a:r>
            <a:endParaRPr lang="en-US" sz="2400" dirty="0"/>
          </a:p>
        </p:txBody>
      </p:sp>
      <p:sp>
        <p:nvSpPr>
          <p:cNvPr id="5" name="Content Placeholder 2"/>
          <p:cNvSpPr>
            <a:spLocks noGrp="1"/>
          </p:cNvSpPr>
          <p:nvPr>
            <p:ph idx="1"/>
          </p:nvPr>
        </p:nvSpPr>
        <p:spPr>
          <a:xfrm>
            <a:off x="830264" y="1209675"/>
            <a:ext cx="7843837" cy="4953000"/>
          </a:xfrm>
        </p:spPr>
        <p:txBody>
          <a:bodyPr/>
          <a:lstStyle/>
          <a:p>
            <a:pPr algn="r" rtl="1"/>
            <a:r>
              <a:rPr lang="fa-IR" b="0" dirty="0" smtClean="0"/>
              <a:t>دنباله تصادفي: </a:t>
            </a:r>
            <a:r>
              <a:rPr lang="ar-SA" b="0" dirty="0" smtClean="0"/>
              <a:t>دنباله اي </a:t>
            </a:r>
            <a:r>
              <a:rPr lang="fa-IR" b="0" dirty="0" smtClean="0"/>
              <a:t>كه </a:t>
            </a:r>
            <a:r>
              <a:rPr lang="ar-SA" b="0" dirty="0" smtClean="0"/>
              <a:t>عناصر آن توسط یک متغیر تصادفی با توزیعی از پیش معلوم تولید شده و احتمال انتخاب تمامی عناصر با هم مساوی</a:t>
            </a:r>
            <a:r>
              <a:rPr lang="fa-IR" b="0" dirty="0" smtClean="0"/>
              <a:t> است</a:t>
            </a:r>
          </a:p>
          <a:p>
            <a:pPr lvl="1" algn="r" rtl="1" hangingPunct="0"/>
            <a:r>
              <a:rPr lang="fa-IR" sz="2000" dirty="0" smtClean="0">
                <a:cs typeface="+mn-cs"/>
              </a:rPr>
              <a:t>دنباله تصادفي باينري: دنباله تصادفي </a:t>
            </a:r>
            <a:r>
              <a:rPr lang="ar-SA" sz="2000" dirty="0" smtClean="0">
                <a:cs typeface="+mn-cs"/>
              </a:rPr>
              <a:t>که احتمال انتخاب هر يک از بيت هاي آن برابر </a:t>
            </a:r>
            <a:r>
              <a:rPr lang="en-US" sz="2000" dirty="0" smtClean="0">
                <a:cs typeface="+mn-cs"/>
              </a:rPr>
              <a:t>0.5</a:t>
            </a:r>
            <a:r>
              <a:rPr lang="ar-SA" sz="2000" dirty="0" smtClean="0">
                <a:cs typeface="+mn-cs"/>
              </a:rPr>
              <a:t> اس</a:t>
            </a:r>
            <a:r>
              <a:rPr lang="fa-IR" sz="2000" dirty="0" smtClean="0">
                <a:cs typeface="+mn-cs"/>
              </a:rPr>
              <a:t>ت</a:t>
            </a:r>
            <a:endParaRPr lang="fa-IR" sz="2000" b="0" dirty="0" smtClean="0">
              <a:cs typeface="+mn-cs"/>
            </a:endParaRPr>
          </a:p>
          <a:p>
            <a:pPr algn="r" rtl="1"/>
            <a:endParaRPr lang="fa-IR" b="0" dirty="0" smtClean="0"/>
          </a:p>
          <a:p>
            <a:pPr algn="r" rtl="1"/>
            <a:r>
              <a:rPr lang="ar-SA" b="0" dirty="0" smtClean="0"/>
              <a:t>توليد کدهاي کاملاً تصادفي غير ممکن بوده </a:t>
            </a:r>
            <a:r>
              <a:rPr lang="fa-IR" b="0" dirty="0" smtClean="0"/>
              <a:t>و </a:t>
            </a:r>
            <a:r>
              <a:rPr lang="ar-SA" b="0" dirty="0" smtClean="0"/>
              <a:t>در صورت توليد</a:t>
            </a:r>
            <a:r>
              <a:rPr lang="fa-IR" b="0" dirty="0" smtClean="0"/>
              <a:t> نيز</a:t>
            </a:r>
            <a:r>
              <a:rPr lang="ar-SA" b="0" dirty="0" smtClean="0"/>
              <a:t> آشکارسازي که بتواند چنين سيگنالي را آشکار کند وجود </a:t>
            </a:r>
            <a:r>
              <a:rPr lang="fa-IR" b="0" dirty="0" smtClean="0"/>
              <a:t>ندارد</a:t>
            </a:r>
          </a:p>
          <a:p>
            <a:pPr algn="r" rtl="1"/>
            <a:endParaRPr lang="fa-IR" b="0" dirty="0" smtClean="0"/>
          </a:p>
          <a:p>
            <a:pPr algn="r" rtl="1"/>
            <a:r>
              <a:rPr lang="ar-SA" b="0" dirty="0" smtClean="0"/>
              <a:t>برای رفع این مشکل از دنباله هاي باينري شبه تصادفي </a:t>
            </a:r>
            <a:r>
              <a:rPr lang="en-US" b="0" dirty="0" smtClean="0"/>
              <a:t>(PRBS)</a:t>
            </a:r>
            <a:r>
              <a:rPr lang="ar-SA" b="0" dirty="0" smtClean="0"/>
              <a:t> پريوديک استفاده مي</a:t>
            </a:r>
            <a:r>
              <a:rPr lang="en-US" b="0" dirty="0" smtClean="0"/>
              <a:t>‎</a:t>
            </a:r>
            <a:r>
              <a:rPr lang="ar-SA" b="0" dirty="0" smtClean="0"/>
              <a:t>شود</a:t>
            </a:r>
            <a:endParaRPr lang="fa-IR" b="0" dirty="0" smtClean="0"/>
          </a:p>
          <a:p>
            <a:pPr algn="r" rtl="1">
              <a:buNone/>
            </a:pPr>
            <a:endParaRPr lang="fa-IR" b="0" dirty="0" smtClean="0"/>
          </a:p>
          <a:p>
            <a:pPr algn="r" rtl="1"/>
            <a:r>
              <a:rPr lang="fa-IR" b="0" dirty="0" smtClean="0"/>
              <a:t>دنباله تصادفي: </a:t>
            </a:r>
            <a:r>
              <a:rPr lang="ar-SA" b="0" dirty="0" smtClean="0"/>
              <a:t>دنباله اي </a:t>
            </a:r>
            <a:r>
              <a:rPr lang="fa-IR" b="0" dirty="0" smtClean="0"/>
              <a:t>كه </a:t>
            </a:r>
            <a:r>
              <a:rPr lang="ar-SA" b="0" dirty="0" smtClean="0"/>
              <a:t>عناصر آن توسط یک متغیر تصادفی با توزیعی از پیش معلوم تولید شده و احتمال انتخاب تمامی عناصر با هم مساوی</a:t>
            </a:r>
            <a:r>
              <a:rPr lang="fa-IR" b="0" dirty="0" smtClean="0"/>
              <a:t> است</a:t>
            </a:r>
          </a:p>
          <a:p>
            <a:pPr lvl="1" algn="r" rtl="1" hangingPunct="0"/>
            <a:r>
              <a:rPr lang="ar-SA" sz="2000" dirty="0" smtClean="0">
                <a:cs typeface="+mn-cs"/>
              </a:rPr>
              <a:t>اين دنباله ها تابع خود همبستگي نویز گونه داشته و بنابراين به آنها دنباله هاي شبه نويز </a:t>
            </a:r>
            <a:r>
              <a:rPr lang="en-US" sz="2000" dirty="0" smtClean="0">
                <a:cs typeface="+mn-cs"/>
              </a:rPr>
              <a:t>(PN)</a:t>
            </a:r>
            <a:r>
              <a:rPr lang="ar-SA" sz="2000" dirty="0" smtClean="0">
                <a:cs typeface="+mn-cs"/>
              </a:rPr>
              <a:t> گفته مي</a:t>
            </a:r>
            <a:r>
              <a:rPr lang="en-US" sz="2000" dirty="0" smtClean="0">
                <a:cs typeface="+mn-cs"/>
              </a:rPr>
              <a:t>‎</a:t>
            </a:r>
            <a:r>
              <a:rPr lang="ar-SA" sz="2000" dirty="0" smtClean="0">
                <a:cs typeface="+mn-cs"/>
              </a:rPr>
              <a:t>شود</a:t>
            </a:r>
            <a:endParaRPr lang="fa-IR" sz="2000" b="0" dirty="0" smtClean="0">
              <a:cs typeface="+mn-cs"/>
            </a:endParaRPr>
          </a:p>
          <a:p>
            <a:pPr algn="r" rtl="1"/>
            <a:endParaRPr lang="en-US" b="0" dirty="0"/>
          </a:p>
        </p:txBody>
      </p:sp>
    </p:spTree>
  </p:cSld>
  <p:clrMapOvr>
    <a:masterClrMapping/>
  </p:clrMapOvr>
  <p:transition spd="med">
    <p:wedg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01725" y="169863"/>
            <a:ext cx="7848600" cy="609600"/>
          </a:xfrm>
        </p:spPr>
        <p:txBody>
          <a:bodyPr/>
          <a:lstStyle/>
          <a:p>
            <a:pPr algn="ctr" rtl="1"/>
            <a:r>
              <a:rPr lang="ar-SA" sz="2400" dirty="0" smtClean="0"/>
              <a:t>کدهای گسترش دهنده</a:t>
            </a:r>
            <a:r>
              <a:rPr lang="fa-IR" sz="2400" dirty="0" smtClean="0"/>
              <a:t> – خواص دنباله شبه تصادفي</a:t>
            </a:r>
            <a:endParaRPr lang="en-US" sz="2400" dirty="0"/>
          </a:p>
        </p:txBody>
      </p:sp>
      <p:sp>
        <p:nvSpPr>
          <p:cNvPr id="5" name="Content Placeholder 2"/>
          <p:cNvSpPr>
            <a:spLocks noGrp="1"/>
          </p:cNvSpPr>
          <p:nvPr>
            <p:ph idx="1"/>
          </p:nvPr>
        </p:nvSpPr>
        <p:spPr>
          <a:xfrm>
            <a:off x="830264" y="1209675"/>
            <a:ext cx="7843837" cy="4953000"/>
          </a:xfrm>
        </p:spPr>
        <p:txBody>
          <a:bodyPr/>
          <a:lstStyle/>
          <a:p>
            <a:pPr lvl="0" algn="r" rtl="1"/>
            <a:r>
              <a:rPr lang="fa-IR" b="0" dirty="0" smtClean="0"/>
              <a:t>1- </a:t>
            </a:r>
            <a:r>
              <a:rPr lang="ar-SA" b="0" dirty="0" smtClean="0"/>
              <a:t>تعداد صفر و يک ها در اين دنباله بايد تقريبا برابر باشد</a:t>
            </a:r>
            <a:endParaRPr lang="fa-IR" b="0" dirty="0" smtClean="0"/>
          </a:p>
          <a:p>
            <a:pPr lvl="0" algn="r" rtl="1">
              <a:buNone/>
            </a:pPr>
            <a:endParaRPr lang="en-US" b="0" dirty="0" smtClean="0"/>
          </a:p>
          <a:p>
            <a:pPr lvl="0" algn="r" rtl="1"/>
            <a:r>
              <a:rPr lang="fa-IR" b="0" dirty="0" smtClean="0"/>
              <a:t>2- </a:t>
            </a:r>
            <a:r>
              <a:rPr lang="ar-SA" b="0" dirty="0" smtClean="0"/>
              <a:t>صفرها و يک ها در دنباله حتي الامکان بصورت پياپي اتفاق بيفتند</a:t>
            </a:r>
            <a:endParaRPr lang="fa-IR" b="0" dirty="0" smtClean="0"/>
          </a:p>
          <a:p>
            <a:pPr lvl="0" algn="r" rtl="1">
              <a:buNone/>
            </a:pPr>
            <a:endParaRPr lang="en-US" b="0" dirty="0" smtClean="0"/>
          </a:p>
          <a:p>
            <a:pPr lvl="0" algn="r" rtl="1"/>
            <a:r>
              <a:rPr lang="fa-IR" b="0" dirty="0" smtClean="0"/>
              <a:t>3- </a:t>
            </a:r>
            <a:r>
              <a:rPr lang="ar-SA" b="0" dirty="0" smtClean="0"/>
              <a:t>تابع خود همبستگي دنباله هر چه بيشتر به تابع ضربه گسسته شبيه باشد</a:t>
            </a:r>
            <a:endParaRPr lang="en-US" b="0" dirty="0" smtClean="0"/>
          </a:p>
          <a:p>
            <a:pPr algn="r" rtl="1"/>
            <a:endParaRPr lang="en-US" b="0" dirty="0"/>
          </a:p>
        </p:txBody>
      </p:sp>
    </p:spTree>
  </p:cSld>
  <p:clrMapOvr>
    <a:masterClrMapping/>
  </p:clrMapOvr>
  <p:transition spd="med">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sz="2400" dirty="0" smtClean="0"/>
              <a:t>معرفي - ضرورت و هدف</a:t>
            </a:r>
            <a:endParaRPr lang="en-US" sz="2400" dirty="0"/>
          </a:p>
        </p:txBody>
      </p:sp>
      <p:sp>
        <p:nvSpPr>
          <p:cNvPr id="3" name="Content Placeholder 2"/>
          <p:cNvSpPr>
            <a:spLocks noGrp="1"/>
          </p:cNvSpPr>
          <p:nvPr>
            <p:ph idx="1"/>
          </p:nvPr>
        </p:nvSpPr>
        <p:spPr/>
        <p:txBody>
          <a:bodyPr/>
          <a:lstStyle/>
          <a:p>
            <a:pPr algn="justLow" rtl="1"/>
            <a:r>
              <a:rPr lang="fa-IR" b="0" dirty="0" smtClean="0"/>
              <a:t>اهداف اصلي طراحان سيستم هاي مخابراتي متداول:</a:t>
            </a:r>
          </a:p>
          <a:p>
            <a:pPr algn="justLow" rtl="1"/>
            <a:r>
              <a:rPr lang="fa-IR" b="0" dirty="0" smtClean="0"/>
              <a:t>1- بهينه سازي توان و پهناي باند ارسال</a:t>
            </a:r>
          </a:p>
          <a:p>
            <a:pPr algn="justLow" rtl="1"/>
            <a:r>
              <a:rPr lang="fa-IR" b="0" dirty="0" smtClean="0"/>
              <a:t>2- كاهش احتمال خطاي دريافت</a:t>
            </a:r>
          </a:p>
          <a:p>
            <a:pPr algn="justLow" rtl="1"/>
            <a:endParaRPr lang="fa-IR" b="0" dirty="0" smtClean="0"/>
          </a:p>
          <a:p>
            <a:pPr algn="justLow" rtl="1"/>
            <a:r>
              <a:rPr lang="fa-IR" b="0" dirty="0" smtClean="0"/>
              <a:t>برخي نيازهاي سيستم هاي مخابراتي پيشرفته و نظامي:</a:t>
            </a:r>
          </a:p>
          <a:p>
            <a:pPr algn="justLow" rtl="1"/>
            <a:r>
              <a:rPr lang="fa-IR" b="0" dirty="0" smtClean="0"/>
              <a:t>1- مقاومت در برابر اختلالات عمدي </a:t>
            </a:r>
            <a:r>
              <a:rPr lang="en-US" b="0" dirty="0" smtClean="0"/>
              <a:t>(Jamming)</a:t>
            </a:r>
          </a:p>
          <a:p>
            <a:pPr algn="justLow" rtl="1"/>
            <a:r>
              <a:rPr lang="fa-IR" b="0" dirty="0" smtClean="0"/>
              <a:t>2- مقاومت در برابر پديده انتشار چند مسيري</a:t>
            </a:r>
          </a:p>
          <a:p>
            <a:pPr algn="justLow" rtl="1"/>
            <a:r>
              <a:rPr lang="fa-IR" b="0" dirty="0" smtClean="0"/>
              <a:t>3- عملكرد در باند انرژي پائين</a:t>
            </a:r>
          </a:p>
          <a:p>
            <a:pPr algn="justLow" rtl="1"/>
            <a:r>
              <a:rPr lang="fa-IR" b="0" dirty="0" smtClean="0"/>
              <a:t>4- دسترسي چندگانه</a:t>
            </a:r>
          </a:p>
          <a:p>
            <a:pPr algn="justLow" rtl="1"/>
            <a:r>
              <a:rPr lang="fa-IR" b="0" dirty="0" smtClean="0"/>
              <a:t>5- ايجاد كانال هاي سري ضد شنود</a:t>
            </a:r>
          </a:p>
          <a:p>
            <a:pPr algn="justLow" rtl="1"/>
            <a:endParaRPr lang="fa-IR" b="0" dirty="0" smtClean="0"/>
          </a:p>
          <a:p>
            <a:pPr algn="justLow" rtl="1"/>
            <a:r>
              <a:rPr lang="fa-IR" b="0" dirty="0" smtClean="0"/>
              <a:t>جهت ميل به اين اهداف استفاده از تكنيك هاي مدولاسيون ساده به تنهايي جوابگو نيست</a:t>
            </a:r>
          </a:p>
          <a:p>
            <a:pPr algn="justLow" rtl="1"/>
            <a:r>
              <a:rPr lang="fa-IR" b="0" dirty="0" smtClean="0"/>
              <a:t>يك راه حل مناسب استفاده از تكنيك طيف گسترده است</a:t>
            </a:r>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10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fade">
                                      <p:cBhvr>
                                        <p:cTn id="12" dur="1000"/>
                                        <p:tgtEl>
                                          <p:spTgt spid="3">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10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fade">
                                      <p:cBhvr>
                                        <p:cTn id="22" dur="1000"/>
                                        <p:tgtEl>
                                          <p:spTgt spid="3">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fade">
                                      <p:cBhvr>
                                        <p:cTn id="27" dur="1000"/>
                                        <p:tgtEl>
                                          <p:spTgt spid="3">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9" end="9"/>
                                            </p:txEl>
                                          </p:spTgt>
                                        </p:tgtEl>
                                        <p:attrNameLst>
                                          <p:attrName>style.visibility</p:attrName>
                                        </p:attrNameLst>
                                      </p:cBhvr>
                                      <p:to>
                                        <p:strVal val="visible"/>
                                      </p:to>
                                    </p:set>
                                    <p:animEffect transition="in" filter="fade">
                                      <p:cBhvr>
                                        <p:cTn id="32" dur="1000"/>
                                        <p:tgtEl>
                                          <p:spTgt spid="3">
                                            <p:txEl>
                                              <p:pRg st="9" end="9"/>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0" end="0"/>
                                            </p:txEl>
                                          </p:spTgt>
                                        </p:tgtEl>
                                        <p:attrNameLst>
                                          <p:attrName>style.visibility</p:attrName>
                                        </p:attrNameLst>
                                      </p:cBhvr>
                                      <p:to>
                                        <p:strVal val="visible"/>
                                      </p:to>
                                    </p:set>
                                    <p:animEffect transition="in" filter="fade">
                                      <p:cBhvr>
                                        <p:cTn id="37" dur="1000"/>
                                        <p:tgtEl>
                                          <p:spTgt spid="3">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1" end="1"/>
                                            </p:txEl>
                                          </p:spTgt>
                                        </p:tgtEl>
                                        <p:attrNameLst>
                                          <p:attrName>style.visibility</p:attrName>
                                        </p:attrNameLst>
                                      </p:cBhvr>
                                      <p:to>
                                        <p:strVal val="visible"/>
                                      </p:to>
                                    </p:set>
                                    <p:animEffect transition="in" filter="fade">
                                      <p:cBhvr>
                                        <p:cTn id="42" dur="1000"/>
                                        <p:tgtEl>
                                          <p:spTgt spid="3">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2" end="2"/>
                                            </p:txEl>
                                          </p:spTgt>
                                        </p:tgtEl>
                                        <p:attrNameLst>
                                          <p:attrName>style.visibility</p:attrName>
                                        </p:attrNameLst>
                                      </p:cBhvr>
                                      <p:to>
                                        <p:strVal val="visible"/>
                                      </p:to>
                                    </p:set>
                                    <p:animEffect transition="in" filter="fade">
                                      <p:cBhvr>
                                        <p:cTn id="47" dur="1000"/>
                                        <p:tgtEl>
                                          <p:spTgt spid="3">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
                                            <p:txEl>
                                              <p:pRg st="11" end="11"/>
                                            </p:txEl>
                                          </p:spTgt>
                                        </p:tgtEl>
                                        <p:attrNameLst>
                                          <p:attrName>style.visibility</p:attrName>
                                        </p:attrNameLst>
                                      </p:cBhvr>
                                      <p:to>
                                        <p:strVal val="visible"/>
                                      </p:to>
                                    </p:set>
                                    <p:animEffect transition="in" filter="fade">
                                      <p:cBhvr>
                                        <p:cTn id="52" dur="1000"/>
                                        <p:tgtEl>
                                          <p:spTgt spid="3">
                                            <p:txEl>
                                              <p:pRg st="11" end="11"/>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
                                            <p:txEl>
                                              <p:pRg st="12" end="12"/>
                                            </p:txEl>
                                          </p:spTgt>
                                        </p:tgtEl>
                                        <p:attrNameLst>
                                          <p:attrName>style.visibility</p:attrName>
                                        </p:attrNameLst>
                                      </p:cBhvr>
                                      <p:to>
                                        <p:strVal val="visible"/>
                                      </p:to>
                                    </p:set>
                                    <p:animEffect transition="in" filter="fade">
                                      <p:cBhvr>
                                        <p:cTn id="57" dur="10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01725" y="169863"/>
            <a:ext cx="7848600" cy="609600"/>
          </a:xfrm>
        </p:spPr>
        <p:txBody>
          <a:bodyPr/>
          <a:lstStyle/>
          <a:p>
            <a:pPr algn="ctr" rtl="1"/>
            <a:r>
              <a:rPr lang="fa-IR" sz="2400" dirty="0" smtClean="0"/>
              <a:t>توليد </a:t>
            </a:r>
            <a:r>
              <a:rPr lang="ar-SA" sz="2400" dirty="0" smtClean="0"/>
              <a:t>کدهای گسترش دهند</a:t>
            </a:r>
            <a:r>
              <a:rPr lang="fa-IR" sz="2400" dirty="0" smtClean="0"/>
              <a:t>ه</a:t>
            </a:r>
            <a:endParaRPr lang="en-US" sz="2400" dirty="0"/>
          </a:p>
        </p:txBody>
      </p:sp>
      <p:sp>
        <p:nvSpPr>
          <p:cNvPr id="5" name="Content Placeholder 2"/>
          <p:cNvSpPr>
            <a:spLocks noGrp="1"/>
          </p:cNvSpPr>
          <p:nvPr>
            <p:ph idx="1"/>
          </p:nvPr>
        </p:nvSpPr>
        <p:spPr>
          <a:xfrm>
            <a:off x="830264" y="1209675"/>
            <a:ext cx="7843837" cy="4953000"/>
          </a:xfrm>
        </p:spPr>
        <p:txBody>
          <a:bodyPr/>
          <a:lstStyle/>
          <a:p>
            <a:pPr algn="r" rtl="1"/>
            <a:r>
              <a:rPr lang="ar-SA" b="0" dirty="0" smtClean="0"/>
              <a:t>در هر پالس ساعت محتويات شيفت رجيسترها يک واحد به سمت راست شيفت پيدا </a:t>
            </a:r>
            <a:r>
              <a:rPr lang="fa-IR" b="0" dirty="0" smtClean="0"/>
              <a:t>مي كنند</a:t>
            </a:r>
          </a:p>
          <a:p>
            <a:pPr algn="r" rtl="1"/>
            <a:endParaRPr lang="fa-IR" b="0" dirty="0" smtClean="0"/>
          </a:p>
          <a:p>
            <a:pPr algn="r" rtl="1"/>
            <a:r>
              <a:rPr lang="ar-SA" b="0" dirty="0" smtClean="0"/>
              <a:t> به طور همزمان يک بيت به عنوان خروجی تولید </a:t>
            </a:r>
            <a:r>
              <a:rPr lang="fa-IR" b="0" dirty="0" smtClean="0"/>
              <a:t>مي شود</a:t>
            </a:r>
          </a:p>
          <a:p>
            <a:pPr algn="r" rtl="1"/>
            <a:endParaRPr lang="fa-IR" b="0" dirty="0" smtClean="0"/>
          </a:p>
          <a:p>
            <a:pPr algn="r" rtl="1"/>
            <a:r>
              <a:rPr lang="ar-SA" b="0" dirty="0" smtClean="0"/>
              <a:t> يک ترکيب خطي از محتويات شيفت رجيستر با ضرايب توليد و مقادير جديد را براي حالت اوليه رجيستر (در ساختار فيبوناچي) يا حالت اوليه کليه رجيسترها (در ساختار گالوا) شکل مي دهند</a:t>
            </a:r>
            <a:endParaRPr lang="fa-IR" b="0" dirty="0" smtClean="0"/>
          </a:p>
          <a:p>
            <a:pPr algn="r" rtl="1"/>
            <a:endParaRPr lang="fa-IR" b="0" dirty="0" smtClean="0"/>
          </a:p>
          <a:p>
            <a:pPr algn="r" rtl="1"/>
            <a:r>
              <a:rPr lang="ar-SA" b="0" dirty="0" smtClean="0"/>
              <a:t>خروجي ساختار فيبوناچي نسبت به خروج ساختار گالوا داراي</a:t>
            </a:r>
            <a:r>
              <a:rPr lang="en-US" b="0" dirty="0" smtClean="0"/>
              <a:t>n </a:t>
            </a:r>
            <a:r>
              <a:rPr lang="fa-IR" b="0" dirty="0" smtClean="0"/>
              <a:t> </a:t>
            </a:r>
            <a:r>
              <a:rPr lang="ar-SA" b="0" dirty="0" smtClean="0"/>
              <a:t>واحد تاخير زماني </a:t>
            </a:r>
            <a:r>
              <a:rPr lang="ar-SA" b="0" dirty="0" smtClean="0"/>
              <a:t>است</a:t>
            </a:r>
            <a:endParaRPr lang="fa-IR" b="0" dirty="0" smtClean="0"/>
          </a:p>
          <a:p>
            <a:pPr algn="r" rtl="1"/>
            <a:endParaRPr lang="fa-IR" b="0" dirty="0"/>
          </a:p>
          <a:p>
            <a:pPr algn="r" rtl="1"/>
            <a:r>
              <a:rPr lang="ar-SA" b="0" dirty="0"/>
              <a:t>در سرعت هاي بالا به دليل تأخير بازگشتي کمتر در مسير فيدبک </a:t>
            </a:r>
            <a:r>
              <a:rPr lang="ar-SA" b="0" dirty="0" smtClean="0"/>
              <a:t>از </a:t>
            </a:r>
            <a:r>
              <a:rPr lang="ar-SA" b="0" dirty="0"/>
              <a:t>ساختار گالوا استفاده </a:t>
            </a:r>
            <a:r>
              <a:rPr lang="ar-SA" b="0" dirty="0" smtClean="0"/>
              <a:t>مي</a:t>
            </a:r>
            <a:r>
              <a:rPr lang="fa-IR" b="0" dirty="0" smtClean="0"/>
              <a:t>- </a:t>
            </a:r>
            <a:r>
              <a:rPr lang="ar-SA" b="0" dirty="0" smtClean="0"/>
              <a:t>شود</a:t>
            </a:r>
            <a:endParaRPr lang="fa-IR" b="0" dirty="0" smtClean="0"/>
          </a:p>
        </p:txBody>
      </p:sp>
    </p:spTree>
  </p:cSld>
  <p:clrMapOvr>
    <a:masterClrMapping/>
  </p:clrMapOvr>
  <p:transition spd="med">
    <p:wedg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01725" y="169863"/>
            <a:ext cx="7848600" cy="609600"/>
          </a:xfrm>
        </p:spPr>
        <p:txBody>
          <a:bodyPr/>
          <a:lstStyle/>
          <a:p>
            <a:pPr algn="ctr" rtl="1"/>
            <a:r>
              <a:rPr lang="fa-IR" sz="2400" dirty="0" smtClean="0"/>
              <a:t>توليد </a:t>
            </a:r>
            <a:r>
              <a:rPr lang="ar-SA" sz="2400" dirty="0" smtClean="0"/>
              <a:t>کدهای گسترش دهند</a:t>
            </a:r>
            <a:r>
              <a:rPr lang="fa-IR" sz="2400" dirty="0" smtClean="0"/>
              <a:t>ه</a:t>
            </a:r>
            <a:endParaRPr lang="en-US" sz="2400" dirty="0"/>
          </a:p>
        </p:txBody>
      </p:sp>
      <p:sp>
        <p:nvSpPr>
          <p:cNvPr id="5" name="Content Placeholder 2"/>
          <p:cNvSpPr>
            <a:spLocks noGrp="1"/>
          </p:cNvSpPr>
          <p:nvPr>
            <p:ph idx="1"/>
          </p:nvPr>
        </p:nvSpPr>
        <p:spPr>
          <a:xfrm>
            <a:off x="830264" y="1209675"/>
            <a:ext cx="7843837" cy="4953000"/>
          </a:xfrm>
        </p:spPr>
        <p:txBody>
          <a:bodyPr/>
          <a:lstStyle/>
          <a:p>
            <a:pPr algn="r" rtl="1"/>
            <a:r>
              <a:rPr lang="ar-SA" b="0" dirty="0" smtClean="0"/>
              <a:t>مهم ترين کدهاي گسترش دهنده مورد استفاده در سيستم ها</a:t>
            </a:r>
            <a:r>
              <a:rPr lang="fa-IR" b="0" dirty="0" smtClean="0"/>
              <a:t>ي طيف گسترده</a:t>
            </a:r>
            <a:r>
              <a:rPr lang="ar-SA" b="0" dirty="0" smtClean="0"/>
              <a:t> عبارتند از:</a:t>
            </a:r>
            <a:endParaRPr lang="en-US" b="0" dirty="0" smtClean="0"/>
          </a:p>
          <a:p>
            <a:pPr lvl="0" algn="r" rtl="1"/>
            <a:r>
              <a:rPr lang="fa-IR" b="0" dirty="0" smtClean="0"/>
              <a:t>1- </a:t>
            </a:r>
            <a:r>
              <a:rPr lang="ar-SA" b="0" dirty="0" smtClean="0"/>
              <a:t>کدهاي با طول حداکثر</a:t>
            </a:r>
            <a:endParaRPr lang="en-US" b="0" dirty="0" smtClean="0"/>
          </a:p>
          <a:p>
            <a:pPr lvl="0" algn="r" rtl="1"/>
            <a:r>
              <a:rPr lang="fa-IR" b="0" dirty="0" smtClean="0"/>
              <a:t>2- </a:t>
            </a:r>
            <a:r>
              <a:rPr lang="ar-SA" b="0" dirty="0" smtClean="0"/>
              <a:t>کدهاي گلد</a:t>
            </a:r>
            <a:endParaRPr lang="en-US" b="0" dirty="0" smtClean="0"/>
          </a:p>
          <a:p>
            <a:pPr lvl="0" algn="r" rtl="1"/>
            <a:r>
              <a:rPr lang="fa-IR" b="0" dirty="0" smtClean="0"/>
              <a:t>3- </a:t>
            </a:r>
            <a:r>
              <a:rPr lang="ar-SA" b="0" dirty="0" smtClean="0"/>
              <a:t>کدهاي شبه گلد</a:t>
            </a:r>
            <a:endParaRPr lang="en-US" b="0" dirty="0" smtClean="0"/>
          </a:p>
          <a:p>
            <a:pPr lvl="0" algn="r" rtl="1"/>
            <a:r>
              <a:rPr lang="fa-IR" b="0" dirty="0" smtClean="0"/>
              <a:t>4- </a:t>
            </a:r>
            <a:r>
              <a:rPr lang="ar-SA" b="0" dirty="0" smtClean="0"/>
              <a:t>کدهاي کازامي</a:t>
            </a:r>
            <a:endParaRPr lang="en-US" b="0" dirty="0" smtClean="0"/>
          </a:p>
          <a:p>
            <a:pPr lvl="0" algn="r" rtl="1"/>
            <a:r>
              <a:rPr lang="fa-IR" b="0" dirty="0" smtClean="0"/>
              <a:t>5- </a:t>
            </a:r>
            <a:r>
              <a:rPr lang="ar-SA" b="0" dirty="0" smtClean="0"/>
              <a:t>کدهاي بارکر</a:t>
            </a:r>
            <a:endParaRPr lang="en-US" b="0" dirty="0" smtClean="0"/>
          </a:p>
          <a:p>
            <a:pPr lvl="0" algn="r" rtl="1"/>
            <a:r>
              <a:rPr lang="fa-IR" b="0" dirty="0" smtClean="0"/>
              <a:t>6- </a:t>
            </a:r>
            <a:r>
              <a:rPr lang="ar-SA" b="0" dirty="0" smtClean="0"/>
              <a:t>کدهاي ويلارد</a:t>
            </a:r>
            <a:endParaRPr lang="en-US" b="0" dirty="0" smtClean="0"/>
          </a:p>
          <a:p>
            <a:pPr lvl="0" algn="r" rtl="1"/>
            <a:r>
              <a:rPr lang="fa-IR" b="0" dirty="0" smtClean="0"/>
              <a:t>7- </a:t>
            </a:r>
            <a:r>
              <a:rPr lang="ar-SA" b="0" dirty="0" smtClean="0"/>
              <a:t>کدهاي والش</a:t>
            </a:r>
            <a:endParaRPr lang="en-US" b="0" dirty="0" smtClean="0"/>
          </a:p>
          <a:p>
            <a:pPr lvl="0" algn="r" rtl="1"/>
            <a:r>
              <a:rPr lang="fa-IR" b="0" dirty="0" smtClean="0"/>
              <a:t>8- </a:t>
            </a:r>
            <a:r>
              <a:rPr lang="ar-SA" b="0" dirty="0" smtClean="0"/>
              <a:t>کدهاي متعامد با طول متغير</a:t>
            </a:r>
            <a:endParaRPr lang="en-US" b="0" dirty="0" smtClean="0"/>
          </a:p>
          <a:p>
            <a:pPr lvl="0" algn="r" rtl="1"/>
            <a:r>
              <a:rPr lang="fa-IR" b="0" dirty="0" smtClean="0"/>
              <a:t>9- </a:t>
            </a:r>
            <a:r>
              <a:rPr lang="ar-SA" b="0" dirty="0" smtClean="0"/>
              <a:t>کدهاي کرونيکر</a:t>
            </a:r>
            <a:endParaRPr lang="en-US" b="0" dirty="0" smtClean="0"/>
          </a:p>
          <a:p>
            <a:pPr lvl="0" algn="r" rtl="1"/>
            <a:r>
              <a:rPr lang="fa-IR" b="0" dirty="0" smtClean="0"/>
              <a:t>10- </a:t>
            </a:r>
            <a:r>
              <a:rPr lang="ar-SA" b="0" dirty="0" smtClean="0"/>
              <a:t>کدهاي </a:t>
            </a:r>
            <a:r>
              <a:rPr lang="en-US" b="0" dirty="0" smtClean="0"/>
              <a:t>JPL</a:t>
            </a:r>
          </a:p>
          <a:p>
            <a:pPr lvl="0" algn="r" rtl="1"/>
            <a:r>
              <a:rPr lang="fa-IR" b="0" dirty="0" smtClean="0"/>
              <a:t>11- </a:t>
            </a:r>
            <a:r>
              <a:rPr lang="ar-SA" b="0" dirty="0" smtClean="0"/>
              <a:t>کدهاي </a:t>
            </a:r>
            <a:r>
              <a:rPr lang="en-US" b="0" dirty="0" smtClean="0"/>
              <a:t>GMW</a:t>
            </a:r>
          </a:p>
          <a:p>
            <a:pPr lvl="0" algn="r" rtl="1"/>
            <a:r>
              <a:rPr lang="fa-IR" b="0" dirty="0" smtClean="0"/>
              <a:t>12- </a:t>
            </a:r>
            <a:r>
              <a:rPr lang="ar-SA" b="0" dirty="0" smtClean="0"/>
              <a:t>کدهاي غيرخطي</a:t>
            </a:r>
            <a:endParaRPr lang="en-US" b="0" dirty="0"/>
          </a:p>
        </p:txBody>
      </p:sp>
    </p:spTree>
  </p:cSld>
  <p:clrMapOvr>
    <a:masterClrMapping/>
  </p:clrMapOvr>
  <p:transition spd="med">
    <p:wedg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01725" y="169863"/>
            <a:ext cx="7848600" cy="609600"/>
          </a:xfrm>
        </p:spPr>
        <p:txBody>
          <a:bodyPr/>
          <a:lstStyle/>
          <a:p>
            <a:pPr algn="ctr" rtl="1"/>
            <a:r>
              <a:rPr lang="fa-IR" sz="2400" dirty="0" smtClean="0"/>
              <a:t>اثر نویز و </a:t>
            </a:r>
            <a:r>
              <a:rPr lang="ar-SA" sz="2400" dirty="0" smtClean="0"/>
              <a:t>تداخل </a:t>
            </a:r>
            <a:r>
              <a:rPr lang="ar-SA" sz="2400" dirty="0" smtClean="0"/>
              <a:t>در سيستم هاي طيف گسترده</a:t>
            </a:r>
            <a:endParaRPr lang="en-US" sz="2400" dirty="0"/>
          </a:p>
        </p:txBody>
      </p:sp>
      <p:sp>
        <p:nvSpPr>
          <p:cNvPr id="5" name="Content Placeholder 2"/>
          <p:cNvSpPr>
            <a:spLocks noGrp="1"/>
          </p:cNvSpPr>
          <p:nvPr>
            <p:ph idx="1"/>
          </p:nvPr>
        </p:nvSpPr>
        <p:spPr>
          <a:xfrm>
            <a:off x="830264" y="1209675"/>
            <a:ext cx="7843837" cy="4953000"/>
          </a:xfrm>
        </p:spPr>
        <p:txBody>
          <a:bodyPr/>
          <a:lstStyle/>
          <a:p>
            <a:pPr algn="r" rtl="1"/>
            <a:r>
              <a:rPr lang="ar-SA" b="0" dirty="0" smtClean="0"/>
              <a:t>تحلیل کيفيت سيستم هاي طيف گسترده در حضور نويز سفيد گوسي جمع شونده </a:t>
            </a:r>
            <a:r>
              <a:rPr lang="en-US" b="0" dirty="0" smtClean="0"/>
              <a:t>(AWGN)</a:t>
            </a:r>
            <a:r>
              <a:rPr lang="ar-SA" b="0" dirty="0" smtClean="0"/>
              <a:t> و تداخل عمدي </a:t>
            </a:r>
            <a:r>
              <a:rPr lang="en-US" b="0" dirty="0" smtClean="0"/>
              <a:t>(jamming)</a:t>
            </a:r>
          </a:p>
          <a:p>
            <a:pPr algn="r" rtl="1"/>
            <a:endParaRPr lang="en-US" b="0" dirty="0" smtClean="0"/>
          </a:p>
          <a:p>
            <a:pPr algn="r" rtl="1"/>
            <a:r>
              <a:rPr lang="ar-SA" b="0" dirty="0" smtClean="0"/>
              <a:t>سيگنال هاي اغتشاشي مخرب </a:t>
            </a:r>
            <a:r>
              <a:rPr lang="fa-IR" b="0" dirty="0" smtClean="0"/>
              <a:t>شامل 5 دسته كلي هستند:</a:t>
            </a:r>
            <a:endParaRPr lang="en-US" b="0" dirty="0" smtClean="0"/>
          </a:p>
          <a:p>
            <a:pPr lvl="0" algn="r" rtl="1"/>
            <a:r>
              <a:rPr lang="en-US" b="0" dirty="0" smtClean="0"/>
              <a:t>Barrage Noise jamming</a:t>
            </a:r>
          </a:p>
          <a:p>
            <a:pPr lvl="0" algn="r" rtl="1"/>
            <a:r>
              <a:rPr lang="en-US" b="0" dirty="0" smtClean="0"/>
              <a:t>Partial </a:t>
            </a:r>
            <a:r>
              <a:rPr lang="en-US" b="0" dirty="0" smtClean="0"/>
              <a:t>– Band jamming</a:t>
            </a:r>
          </a:p>
          <a:p>
            <a:pPr lvl="0" algn="r" rtl="1"/>
            <a:r>
              <a:rPr lang="en-US" b="0" dirty="0" smtClean="0"/>
              <a:t>Partial- Noise jamming</a:t>
            </a:r>
          </a:p>
          <a:p>
            <a:pPr lvl="0" algn="r" rtl="1"/>
            <a:r>
              <a:rPr lang="en-US" b="0" dirty="0" smtClean="0"/>
              <a:t>Single- Tone jamming</a:t>
            </a:r>
          </a:p>
          <a:p>
            <a:pPr algn="r" rtl="1"/>
            <a:r>
              <a:rPr lang="en-US" b="0" dirty="0" smtClean="0"/>
              <a:t>Multiple- Tone jamming </a:t>
            </a:r>
            <a:endParaRPr lang="fa-IR" b="0" dirty="0" smtClean="0"/>
          </a:p>
          <a:p>
            <a:pPr algn="r" rtl="1"/>
            <a:endParaRPr lang="fa-IR" b="0" dirty="0" smtClean="0"/>
          </a:p>
          <a:p>
            <a:pPr algn="r" rtl="1"/>
            <a:r>
              <a:rPr lang="fa-IR" b="0" dirty="0" smtClean="0"/>
              <a:t>اغتشاش تك تون </a:t>
            </a:r>
            <a:r>
              <a:rPr lang="en-US" b="0" dirty="0" smtClean="0"/>
              <a:t>(Single- Tone)</a:t>
            </a:r>
            <a:r>
              <a:rPr lang="fa-IR" b="0" dirty="0" smtClean="0"/>
              <a:t> نسبت به ديگر دسته ها شكل ساده تري دارد</a:t>
            </a:r>
            <a:endParaRPr lang="en-US" b="0" dirty="0" smtClean="0"/>
          </a:p>
          <a:p>
            <a:pPr algn="r" rtl="1">
              <a:buNone/>
            </a:pPr>
            <a:endParaRPr lang="fa-IR" b="0" dirty="0" smtClean="0"/>
          </a:p>
        </p:txBody>
      </p:sp>
    </p:spTree>
  </p:cSld>
  <p:clrMapOvr>
    <a:masterClrMapping/>
  </p:clrMapOvr>
  <p:transition spd="med">
    <p:wedg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01725" y="169863"/>
            <a:ext cx="7848600" cy="609600"/>
          </a:xfrm>
        </p:spPr>
        <p:txBody>
          <a:bodyPr/>
          <a:lstStyle/>
          <a:p>
            <a:pPr algn="ctr" rtl="1"/>
            <a:r>
              <a:rPr lang="fa-IR" sz="2400" dirty="0" smtClean="0"/>
              <a:t>اثر نویز و </a:t>
            </a:r>
            <a:r>
              <a:rPr lang="ar-SA" sz="2400" dirty="0" smtClean="0"/>
              <a:t>تداخل </a:t>
            </a:r>
            <a:r>
              <a:rPr lang="ar-SA" sz="2400" dirty="0" smtClean="0"/>
              <a:t>در سيستم هاي طيف گسترده</a:t>
            </a:r>
            <a:endParaRPr lang="en-US" sz="2400" dirty="0"/>
          </a:p>
        </p:txBody>
      </p:sp>
      <p:sp>
        <p:nvSpPr>
          <p:cNvPr id="5" name="Content Placeholder 2"/>
          <p:cNvSpPr>
            <a:spLocks noGrp="1"/>
          </p:cNvSpPr>
          <p:nvPr>
            <p:ph idx="1"/>
          </p:nvPr>
        </p:nvSpPr>
        <p:spPr>
          <a:xfrm>
            <a:off x="830264" y="1209675"/>
            <a:ext cx="7843837" cy="4953000"/>
          </a:xfrm>
        </p:spPr>
        <p:txBody>
          <a:bodyPr/>
          <a:lstStyle/>
          <a:p>
            <a:pPr algn="r" rtl="1"/>
            <a:r>
              <a:rPr lang="fa-IR" dirty="0" smtClean="0"/>
              <a:t>هدف: محاسبه </a:t>
            </a:r>
            <a:r>
              <a:rPr lang="ar-SA" dirty="0" smtClean="0"/>
              <a:t>نسبت </a:t>
            </a:r>
            <a:r>
              <a:rPr lang="ar-SA" dirty="0"/>
              <a:t>سيگنال به نويز و نسبت سيگنال به تداخل در خروجي گيرنده</a:t>
            </a:r>
            <a:endParaRPr lang="en-US" dirty="0" smtClean="0"/>
          </a:p>
          <a:p>
            <a:pPr algn="r" rtl="1"/>
            <a:r>
              <a:rPr lang="fa-IR" dirty="0" smtClean="0"/>
              <a:t>1- اثر نویز</a:t>
            </a:r>
          </a:p>
          <a:p>
            <a:pPr marL="0" indent="0" algn="r" rtl="1">
              <a:buNone/>
            </a:pPr>
            <a:endParaRPr lang="fa-IR" b="0" dirty="0" smtClean="0"/>
          </a:p>
          <a:p>
            <a:pPr algn="r" rtl="1"/>
            <a:r>
              <a:rPr lang="ar-SA" b="0" dirty="0" smtClean="0"/>
              <a:t>نسبت </a:t>
            </a:r>
            <a:r>
              <a:rPr lang="ar-SA" b="0" dirty="0"/>
              <a:t>سيگنال به </a:t>
            </a:r>
            <a:r>
              <a:rPr lang="ar-SA" b="0" dirty="0" smtClean="0"/>
              <a:t>نويز</a:t>
            </a:r>
            <a:r>
              <a:rPr lang="fa-IR" b="0" dirty="0" smtClean="0"/>
              <a:t>:</a:t>
            </a:r>
          </a:p>
          <a:p>
            <a:pPr algn="r" rtl="1"/>
            <a:endParaRPr lang="fa-IR" b="0" dirty="0" smtClean="0"/>
          </a:p>
          <a:p>
            <a:pPr algn="r" rtl="1"/>
            <a:endParaRPr lang="fa-IR" b="0" dirty="0"/>
          </a:p>
          <a:p>
            <a:pPr algn="r" rtl="1"/>
            <a:r>
              <a:rPr lang="ar-SA" b="0" dirty="0"/>
              <a:t>اين رابطه به عرض چيپ وابسته نيست </a:t>
            </a:r>
            <a:endParaRPr lang="fa-IR" b="0" dirty="0" smtClean="0"/>
          </a:p>
          <a:p>
            <a:pPr marL="0" indent="0" algn="r" rtl="1">
              <a:buNone/>
            </a:pPr>
            <a:endParaRPr lang="fa-IR" b="0" dirty="0"/>
          </a:p>
          <a:p>
            <a:pPr algn="r" rtl="1"/>
            <a:r>
              <a:rPr lang="fa-IR" b="0" dirty="0" smtClean="0"/>
              <a:t>نتیجه: </a:t>
            </a:r>
            <a:r>
              <a:rPr lang="ar-SA" b="0" dirty="0" smtClean="0"/>
              <a:t>روش </a:t>
            </a:r>
            <a:r>
              <a:rPr lang="ar-SA" b="0" dirty="0"/>
              <a:t>طيف گسترده براي کانال هاي </a:t>
            </a:r>
            <a:r>
              <a:rPr lang="en-US" b="0" dirty="0"/>
              <a:t>AWGN</a:t>
            </a:r>
            <a:r>
              <a:rPr lang="ar-SA" b="0" dirty="0"/>
              <a:t> مزيتي در کيفيت سيستم ايجاد نمي </a:t>
            </a:r>
            <a:r>
              <a:rPr lang="ar-SA" b="0" dirty="0" smtClean="0"/>
              <a:t>کند</a:t>
            </a:r>
            <a:endParaRPr lang="fa-IR" b="0" dirty="0" smtClean="0"/>
          </a:p>
          <a:p>
            <a:pPr algn="r" rtl="1"/>
            <a:endParaRPr lang="fa-IR" b="0" dirty="0"/>
          </a:p>
          <a:p>
            <a:pPr algn="r" rtl="1"/>
            <a:endParaRPr lang="fa-IR" b="0" dirty="0" smtClean="0"/>
          </a:p>
        </p:txBody>
      </p:sp>
      <p:graphicFrame>
        <p:nvGraphicFramePr>
          <p:cNvPr id="2" name="Object 1"/>
          <p:cNvGraphicFramePr>
            <a:graphicFrameLocks noChangeAspect="1"/>
          </p:cNvGraphicFramePr>
          <p:nvPr>
            <p:extLst>
              <p:ext uri="{D42A27DB-BD31-4B8C-83A1-F6EECF244321}">
                <p14:modId xmlns:p14="http://schemas.microsoft.com/office/powerpoint/2010/main" val="1850262637"/>
              </p:ext>
            </p:extLst>
          </p:nvPr>
        </p:nvGraphicFramePr>
        <p:xfrm>
          <a:off x="1528534" y="2639637"/>
          <a:ext cx="2027466" cy="669622"/>
        </p:xfrm>
        <a:graphic>
          <a:graphicData uri="http://schemas.openxmlformats.org/presentationml/2006/ole">
            <mc:AlternateContent xmlns:mc="http://schemas.openxmlformats.org/markup-compatibility/2006">
              <mc:Choice xmlns:v="urn:schemas-microsoft-com:vml" Requires="v">
                <p:oleObj spid="_x0000_s34820" name="Equation" r:id="rId3" imgW="1384200" imgH="457200" progId="Equation.3">
                  <p:embed/>
                </p:oleObj>
              </mc:Choice>
              <mc:Fallback>
                <p:oleObj name="Equation" r:id="rId3" imgW="1384200" imgH="457200" progId="Equation.3">
                  <p:embed/>
                  <p:pic>
                    <p:nvPicPr>
                      <p:cNvPr id="0" name=""/>
                      <p:cNvPicPr/>
                      <p:nvPr/>
                    </p:nvPicPr>
                    <p:blipFill>
                      <a:blip r:embed="rId4"/>
                      <a:stretch>
                        <a:fillRect/>
                      </a:stretch>
                    </p:blipFill>
                    <p:spPr>
                      <a:xfrm>
                        <a:off x="1528534" y="2639637"/>
                        <a:ext cx="2027466" cy="669622"/>
                      </a:xfrm>
                      <a:prstGeom prst="rect">
                        <a:avLst/>
                      </a:prstGeom>
                    </p:spPr>
                  </p:pic>
                </p:oleObj>
              </mc:Fallback>
            </mc:AlternateContent>
          </a:graphicData>
        </a:graphic>
      </p:graphicFrame>
    </p:spTree>
    <p:extLst>
      <p:ext uri="{BB962C8B-B14F-4D97-AF65-F5344CB8AC3E}">
        <p14:creationId xmlns:p14="http://schemas.microsoft.com/office/powerpoint/2010/main" val="2842822338"/>
      </p:ext>
    </p:extLst>
  </p:cSld>
  <p:clrMapOvr>
    <a:masterClrMapping/>
  </p:clrMapOvr>
  <p:transition spd="med">
    <p:wedg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01725" y="169863"/>
            <a:ext cx="7848600" cy="609600"/>
          </a:xfrm>
        </p:spPr>
        <p:txBody>
          <a:bodyPr/>
          <a:lstStyle/>
          <a:p>
            <a:pPr algn="ctr" rtl="1"/>
            <a:r>
              <a:rPr lang="fa-IR" sz="2400" dirty="0" smtClean="0"/>
              <a:t>اثر نویز و </a:t>
            </a:r>
            <a:r>
              <a:rPr lang="ar-SA" sz="2400" dirty="0" smtClean="0"/>
              <a:t>تداخل </a:t>
            </a:r>
            <a:r>
              <a:rPr lang="ar-SA" sz="2400" dirty="0" smtClean="0"/>
              <a:t>در سيستم هاي طيف گسترده</a:t>
            </a:r>
            <a:endParaRPr lang="en-US" sz="2400" dirty="0"/>
          </a:p>
        </p:txBody>
      </p:sp>
      <p:sp>
        <p:nvSpPr>
          <p:cNvPr id="5" name="Content Placeholder 2"/>
          <p:cNvSpPr>
            <a:spLocks noGrp="1"/>
          </p:cNvSpPr>
          <p:nvPr>
            <p:ph idx="1"/>
          </p:nvPr>
        </p:nvSpPr>
        <p:spPr>
          <a:xfrm>
            <a:off x="830264" y="1209675"/>
            <a:ext cx="7843837" cy="4953000"/>
          </a:xfrm>
        </p:spPr>
        <p:txBody>
          <a:bodyPr/>
          <a:lstStyle/>
          <a:p>
            <a:pPr algn="r" rtl="1"/>
            <a:r>
              <a:rPr lang="fa-IR" dirty="0"/>
              <a:t>هدف: محاسبه </a:t>
            </a:r>
            <a:r>
              <a:rPr lang="ar-SA" dirty="0"/>
              <a:t>نسبت سيگنال به نويز و نسبت سيگنال به تداخل در خروجي گيرنده</a:t>
            </a:r>
            <a:endParaRPr lang="en-US" dirty="0"/>
          </a:p>
          <a:p>
            <a:pPr algn="r" rtl="1"/>
            <a:r>
              <a:rPr lang="fa-IR" dirty="0" smtClean="0"/>
              <a:t>2- اثر تداخل</a:t>
            </a:r>
            <a:endParaRPr lang="fa-IR" dirty="0"/>
          </a:p>
          <a:p>
            <a:pPr algn="r" rtl="1"/>
            <a:r>
              <a:rPr lang="ar-SA" b="0" dirty="0" smtClean="0"/>
              <a:t>سيگنال </a:t>
            </a:r>
            <a:r>
              <a:rPr lang="ar-SA" b="0" dirty="0"/>
              <a:t>اغتشاش باند مياني حول فرکانس </a:t>
            </a:r>
            <a:r>
              <a:rPr lang="en-US" b="0" dirty="0" err="1"/>
              <a:t>f</a:t>
            </a:r>
            <a:r>
              <a:rPr lang="en-US" b="0" baseline="-25000" dirty="0" err="1"/>
              <a:t>g</a:t>
            </a:r>
            <a:r>
              <a:rPr lang="ar-SA" b="0" dirty="0"/>
              <a:t> درکانال </a:t>
            </a:r>
            <a:r>
              <a:rPr lang="ar-SA" b="0" dirty="0" smtClean="0"/>
              <a:t>که </a:t>
            </a:r>
            <a:r>
              <a:rPr lang="fa-IR" b="0" dirty="0" smtClean="0"/>
              <a:t>به </a:t>
            </a:r>
            <a:r>
              <a:rPr lang="ar-SA" b="0" dirty="0" smtClean="0"/>
              <a:t>صورت </a:t>
            </a:r>
            <a:r>
              <a:rPr lang="ar-SA" b="0" dirty="0"/>
              <a:t>زير </a:t>
            </a:r>
            <a:r>
              <a:rPr lang="fa-IR" b="0" dirty="0" smtClean="0"/>
              <a:t>تعریف می شود:</a:t>
            </a:r>
          </a:p>
          <a:p>
            <a:pPr algn="r" rtl="1"/>
            <a:endParaRPr lang="fa-IR" b="0" dirty="0" smtClean="0"/>
          </a:p>
          <a:p>
            <a:pPr algn="r" rtl="1"/>
            <a:r>
              <a:rPr lang="en-US" b="0" dirty="0"/>
              <a:t>g(t)</a:t>
            </a:r>
            <a:r>
              <a:rPr lang="ar-SA" b="0" dirty="0"/>
              <a:t> سيگنال تصادفي باند پايه </a:t>
            </a:r>
            <a:endParaRPr lang="fa-IR" b="0" dirty="0" smtClean="0"/>
          </a:p>
          <a:p>
            <a:pPr algn="r" rtl="1"/>
            <a:r>
              <a:rPr lang="fa-IR" b="0" dirty="0" smtClean="0"/>
              <a:t>     </a:t>
            </a:r>
            <a:r>
              <a:rPr lang="ar-SA" b="0" dirty="0" smtClean="0"/>
              <a:t>متغير </a:t>
            </a:r>
            <a:r>
              <a:rPr lang="ar-SA" b="0" dirty="0"/>
              <a:t>تصادفي با توزيع يکنواخت درفاصله  و مستقل از </a:t>
            </a:r>
            <a:r>
              <a:rPr lang="en-US" b="0" dirty="0"/>
              <a:t>J(t</a:t>
            </a:r>
            <a:r>
              <a:rPr lang="en-US" b="0" dirty="0" smtClean="0"/>
              <a:t>)</a:t>
            </a:r>
            <a:endParaRPr lang="fa-IR" b="0" dirty="0" smtClean="0"/>
          </a:p>
          <a:p>
            <a:pPr algn="r" rtl="1"/>
            <a:endParaRPr lang="fa-IR" b="0" dirty="0"/>
          </a:p>
          <a:p>
            <a:pPr algn="r" rtl="1"/>
            <a:r>
              <a:rPr lang="ar-SA" b="0" dirty="0"/>
              <a:t>نسبت سيگنال به نويز</a:t>
            </a:r>
            <a:r>
              <a:rPr lang="fa-IR" b="0" dirty="0"/>
              <a:t>:</a:t>
            </a:r>
          </a:p>
          <a:p>
            <a:pPr algn="r" rtl="1"/>
            <a:endParaRPr lang="fa-IR" b="0" dirty="0" smtClean="0"/>
          </a:p>
          <a:p>
            <a:pPr algn="r" rtl="1"/>
            <a:endParaRPr lang="fa-IR" b="0" dirty="0"/>
          </a:p>
          <a:p>
            <a:pPr algn="r" rtl="1"/>
            <a:endParaRPr lang="fa-IR" b="0" dirty="0" smtClean="0"/>
          </a:p>
          <a:p>
            <a:pPr algn="r" rtl="1"/>
            <a:r>
              <a:rPr lang="fa-IR" b="0" dirty="0" smtClean="0"/>
              <a:t>نتیجه: </a:t>
            </a:r>
            <a:r>
              <a:rPr lang="ar-SA" b="0" dirty="0" smtClean="0"/>
              <a:t>سيگنال </a:t>
            </a:r>
            <a:r>
              <a:rPr lang="ar-SA" b="0" dirty="0"/>
              <a:t>اغتشاش تک تون نمي تواند اثر نامطلوبي بر </a:t>
            </a:r>
            <a:r>
              <a:rPr lang="ar-SA" b="0" dirty="0" smtClean="0"/>
              <a:t>سيستم </a:t>
            </a:r>
            <a:r>
              <a:rPr lang="ar-SA" b="0" dirty="0"/>
              <a:t>طيف گسترده داشته باشد، مگر آن که قدرت </a:t>
            </a:r>
            <a:r>
              <a:rPr lang="fa-IR" b="0" dirty="0" smtClean="0"/>
              <a:t>آن </a:t>
            </a:r>
            <a:r>
              <a:rPr lang="ar-SA" b="0" dirty="0" smtClean="0"/>
              <a:t>بسيار </a:t>
            </a:r>
            <a:r>
              <a:rPr lang="ar-SA" b="0" dirty="0"/>
              <a:t>زياد </a:t>
            </a:r>
            <a:r>
              <a:rPr lang="ar-SA" b="0" dirty="0" smtClean="0"/>
              <a:t>باشد</a:t>
            </a:r>
            <a:endParaRPr lang="en-US" b="0" dirty="0"/>
          </a:p>
          <a:p>
            <a:pPr algn="r" rtl="1"/>
            <a:endParaRPr lang="en-US" b="0" dirty="0" smtClean="0"/>
          </a:p>
        </p:txBody>
      </p:sp>
      <p:graphicFrame>
        <p:nvGraphicFramePr>
          <p:cNvPr id="2" name="Object 1"/>
          <p:cNvGraphicFramePr>
            <a:graphicFrameLocks noChangeAspect="1"/>
          </p:cNvGraphicFramePr>
          <p:nvPr>
            <p:extLst>
              <p:ext uri="{D42A27DB-BD31-4B8C-83A1-F6EECF244321}">
                <p14:modId xmlns:p14="http://schemas.microsoft.com/office/powerpoint/2010/main" val="570229106"/>
              </p:ext>
            </p:extLst>
          </p:nvPr>
        </p:nvGraphicFramePr>
        <p:xfrm>
          <a:off x="1831089" y="2422978"/>
          <a:ext cx="2468768" cy="378279"/>
        </p:xfrm>
        <a:graphic>
          <a:graphicData uri="http://schemas.openxmlformats.org/presentationml/2006/ole">
            <mc:AlternateContent xmlns:mc="http://schemas.openxmlformats.org/markup-compatibility/2006">
              <mc:Choice xmlns:v="urn:schemas-microsoft-com:vml" Requires="v">
                <p:oleObj spid="_x0000_s35846" name="Equation" r:id="rId3" imgW="1574640" imgH="241200" progId="Equation.3">
                  <p:embed/>
                </p:oleObj>
              </mc:Choice>
              <mc:Fallback>
                <p:oleObj name="Equation" r:id="rId3" imgW="1574640" imgH="241200" progId="Equation.3">
                  <p:embed/>
                  <p:pic>
                    <p:nvPicPr>
                      <p:cNvPr id="0" name=""/>
                      <p:cNvPicPr/>
                      <p:nvPr/>
                    </p:nvPicPr>
                    <p:blipFill>
                      <a:blip r:embed="rId4"/>
                      <a:stretch>
                        <a:fillRect/>
                      </a:stretch>
                    </p:blipFill>
                    <p:spPr>
                      <a:xfrm>
                        <a:off x="1831089" y="2422978"/>
                        <a:ext cx="2468768" cy="378279"/>
                      </a:xfrm>
                      <a:prstGeom prst="rect">
                        <a:avLst/>
                      </a:prstGeom>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971959577"/>
              </p:ext>
            </p:extLst>
          </p:nvPr>
        </p:nvGraphicFramePr>
        <p:xfrm>
          <a:off x="7968154" y="3090636"/>
          <a:ext cx="298640" cy="378278"/>
        </p:xfrm>
        <a:graphic>
          <a:graphicData uri="http://schemas.openxmlformats.org/presentationml/2006/ole">
            <mc:AlternateContent xmlns:mc="http://schemas.openxmlformats.org/markup-compatibility/2006">
              <mc:Choice xmlns:v="urn:schemas-microsoft-com:vml" Requires="v">
                <p:oleObj spid="_x0000_s35847" name="Equation" r:id="rId5" imgW="190440" imgH="241200" progId="Equation.3">
                  <p:embed/>
                </p:oleObj>
              </mc:Choice>
              <mc:Fallback>
                <p:oleObj name="Equation" r:id="rId5" imgW="190440" imgH="241200" progId="Equation.3">
                  <p:embed/>
                  <p:pic>
                    <p:nvPicPr>
                      <p:cNvPr id="0" name=""/>
                      <p:cNvPicPr/>
                      <p:nvPr/>
                    </p:nvPicPr>
                    <p:blipFill>
                      <a:blip r:embed="rId6"/>
                      <a:stretch>
                        <a:fillRect/>
                      </a:stretch>
                    </p:blipFill>
                    <p:spPr>
                      <a:xfrm>
                        <a:off x="7968154" y="3090636"/>
                        <a:ext cx="298640" cy="378278"/>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461061887"/>
              </p:ext>
            </p:extLst>
          </p:nvPr>
        </p:nvGraphicFramePr>
        <p:xfrm>
          <a:off x="943429" y="3976914"/>
          <a:ext cx="3585614" cy="979485"/>
        </p:xfrm>
        <a:graphic>
          <a:graphicData uri="http://schemas.openxmlformats.org/presentationml/2006/ole">
            <mc:AlternateContent xmlns:mc="http://schemas.openxmlformats.org/markup-compatibility/2006">
              <mc:Choice xmlns:v="urn:schemas-microsoft-com:vml" Requires="v">
                <p:oleObj spid="_x0000_s35848" name="Equation" r:id="rId7" imgW="2603160" imgH="711000" progId="Equation.3">
                  <p:embed/>
                </p:oleObj>
              </mc:Choice>
              <mc:Fallback>
                <p:oleObj name="Equation" r:id="rId7" imgW="2603160" imgH="711000" progId="Equation.3">
                  <p:embed/>
                  <p:pic>
                    <p:nvPicPr>
                      <p:cNvPr id="0" name=""/>
                      <p:cNvPicPr/>
                      <p:nvPr/>
                    </p:nvPicPr>
                    <p:blipFill>
                      <a:blip r:embed="rId8"/>
                      <a:stretch>
                        <a:fillRect/>
                      </a:stretch>
                    </p:blipFill>
                    <p:spPr>
                      <a:xfrm>
                        <a:off x="943429" y="3976914"/>
                        <a:ext cx="3585614" cy="979485"/>
                      </a:xfrm>
                      <a:prstGeom prst="rect">
                        <a:avLst/>
                      </a:prstGeom>
                    </p:spPr>
                  </p:pic>
                </p:oleObj>
              </mc:Fallback>
            </mc:AlternateContent>
          </a:graphicData>
        </a:graphic>
      </p:graphicFrame>
    </p:spTree>
    <p:extLst>
      <p:ext uri="{BB962C8B-B14F-4D97-AF65-F5344CB8AC3E}">
        <p14:creationId xmlns:p14="http://schemas.microsoft.com/office/powerpoint/2010/main" val="1819468560"/>
      </p:ext>
    </p:extLst>
  </p:cSld>
  <p:clrMapOvr>
    <a:masterClrMapping/>
  </p:clrMapOvr>
  <p:transition spd="med">
    <p:wedg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01725" y="169863"/>
            <a:ext cx="7848600" cy="609600"/>
          </a:xfrm>
        </p:spPr>
        <p:txBody>
          <a:bodyPr/>
          <a:lstStyle/>
          <a:p>
            <a:pPr algn="ctr" rtl="1"/>
            <a:r>
              <a:rPr lang="fa-IR" sz="2400" dirty="0" smtClean="0"/>
              <a:t>جمع بندی</a:t>
            </a:r>
            <a:endParaRPr lang="en-US" sz="2400" dirty="0"/>
          </a:p>
        </p:txBody>
      </p:sp>
      <p:sp>
        <p:nvSpPr>
          <p:cNvPr id="5" name="Content Placeholder 2"/>
          <p:cNvSpPr>
            <a:spLocks noGrp="1"/>
          </p:cNvSpPr>
          <p:nvPr>
            <p:ph idx="1"/>
          </p:nvPr>
        </p:nvSpPr>
        <p:spPr>
          <a:xfrm>
            <a:off x="830264" y="1209675"/>
            <a:ext cx="7843837" cy="4953000"/>
          </a:xfrm>
        </p:spPr>
        <p:txBody>
          <a:bodyPr/>
          <a:lstStyle/>
          <a:p>
            <a:pPr algn="r" rtl="1"/>
            <a:r>
              <a:rPr lang="ar-SA" b="0" dirty="0"/>
              <a:t>استفاده از سیستم طيف گسترده براي کانال هاي با نويز گوسي مزيتي ايجاد نمي </a:t>
            </a:r>
            <a:r>
              <a:rPr lang="ar-SA" b="0" dirty="0" smtClean="0"/>
              <a:t>کند</a:t>
            </a:r>
            <a:endParaRPr lang="fa-IR" b="0" dirty="0" smtClean="0"/>
          </a:p>
          <a:p>
            <a:pPr algn="r" rtl="1"/>
            <a:endParaRPr lang="fa-IR" b="0" dirty="0"/>
          </a:p>
          <a:p>
            <a:pPr algn="r" rtl="1"/>
            <a:r>
              <a:rPr lang="fa-IR" b="0" dirty="0" smtClean="0"/>
              <a:t>سیستم طیف گسترده </a:t>
            </a:r>
            <a:r>
              <a:rPr lang="ar-SA" b="0" dirty="0" smtClean="0"/>
              <a:t>مي</a:t>
            </a:r>
            <a:r>
              <a:rPr lang="en-US" b="0" dirty="0"/>
              <a:t>‎</a:t>
            </a:r>
            <a:r>
              <a:rPr lang="ar-SA" b="0" dirty="0"/>
              <a:t>تواند در از بين بردن اثر سيگنال هاي مزاحم به طور مؤثر عمل کرده و بهبود قابل توجهي در کيفيت سيستم ايجاد </a:t>
            </a:r>
            <a:r>
              <a:rPr lang="fa-IR" b="0" dirty="0" smtClean="0"/>
              <a:t>کند</a:t>
            </a:r>
          </a:p>
          <a:p>
            <a:pPr algn="r" rtl="1"/>
            <a:endParaRPr lang="fa-IR" b="0" dirty="0"/>
          </a:p>
          <a:p>
            <a:pPr algn="r" rtl="1"/>
            <a:r>
              <a:rPr lang="ar-SA" b="0" dirty="0"/>
              <a:t>در سيستم </a:t>
            </a:r>
            <a:r>
              <a:rPr lang="ar-SA" b="0" dirty="0" smtClean="0"/>
              <a:t>طيف </a:t>
            </a:r>
            <a:r>
              <a:rPr lang="ar-SA" b="0" dirty="0"/>
              <a:t>گسترده يک سيگنال مخرب فقط وقتي مي</a:t>
            </a:r>
            <a:r>
              <a:rPr lang="en-US" b="0" dirty="0"/>
              <a:t>‎</a:t>
            </a:r>
            <a:r>
              <a:rPr lang="ar-SA" b="0" dirty="0"/>
              <a:t>تواند تاثير گذار باشد که توان بسيار زيادي داشته </a:t>
            </a:r>
            <a:r>
              <a:rPr lang="ar-SA" b="0" dirty="0" smtClean="0"/>
              <a:t>باشد</a:t>
            </a:r>
            <a:endParaRPr lang="fa-IR" b="0" dirty="0" smtClean="0"/>
          </a:p>
          <a:p>
            <a:pPr algn="r" rtl="1"/>
            <a:endParaRPr lang="fa-IR" b="0" dirty="0"/>
          </a:p>
          <a:p>
            <a:pPr algn="r" rtl="1"/>
            <a:r>
              <a:rPr lang="ar-SA" b="0" dirty="0"/>
              <a:t>اين خاصيت سيستم </a:t>
            </a:r>
            <a:r>
              <a:rPr lang="ar-SA" b="0" dirty="0" smtClean="0"/>
              <a:t>طيف </a:t>
            </a:r>
            <a:r>
              <a:rPr lang="ar-SA" b="0" dirty="0"/>
              <a:t>گسترده موجب شده است که استفاده از آن ها در مخابرات نظامي با استقبال فراوان همراه </a:t>
            </a:r>
            <a:r>
              <a:rPr lang="ar-SA" b="0" dirty="0" smtClean="0"/>
              <a:t>باشد</a:t>
            </a:r>
            <a:endParaRPr lang="en-US" b="0" dirty="0"/>
          </a:p>
        </p:txBody>
      </p:sp>
    </p:spTree>
    <p:extLst>
      <p:ext uri="{BB962C8B-B14F-4D97-AF65-F5344CB8AC3E}">
        <p14:creationId xmlns:p14="http://schemas.microsoft.com/office/powerpoint/2010/main" val="146885779"/>
      </p:ext>
    </p:extLst>
  </p:cSld>
  <p:clrMapOvr>
    <a:masterClrMapping/>
  </p:clrMapOvr>
  <p:transition spd="med">
    <p:wedg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01725" y="169863"/>
            <a:ext cx="7848600" cy="609600"/>
          </a:xfrm>
        </p:spPr>
        <p:txBody>
          <a:bodyPr/>
          <a:lstStyle/>
          <a:p>
            <a:pPr algn="ctr" rtl="1"/>
            <a:r>
              <a:rPr lang="fa-IR" sz="2400" dirty="0" smtClean="0"/>
              <a:t>منابع</a:t>
            </a:r>
            <a:endParaRPr lang="en-US" sz="2400" dirty="0"/>
          </a:p>
        </p:txBody>
      </p:sp>
      <p:sp>
        <p:nvSpPr>
          <p:cNvPr id="5" name="Content Placeholder 2"/>
          <p:cNvSpPr>
            <a:spLocks noGrp="1"/>
          </p:cNvSpPr>
          <p:nvPr>
            <p:ph idx="1"/>
          </p:nvPr>
        </p:nvSpPr>
        <p:spPr>
          <a:xfrm>
            <a:off x="830264" y="1209675"/>
            <a:ext cx="7843837" cy="4953000"/>
          </a:xfrm>
        </p:spPr>
        <p:txBody>
          <a:bodyPr/>
          <a:lstStyle/>
          <a:p>
            <a:r>
              <a:rPr lang="en-US" sz="1600" b="0" dirty="0" smtClean="0"/>
              <a:t>[1] </a:t>
            </a:r>
            <a:r>
              <a:rPr lang="en-US" sz="1600" b="0" dirty="0" err="1" smtClean="0"/>
              <a:t>Jonghoon</a:t>
            </a:r>
            <a:r>
              <a:rPr lang="en-US" sz="1600" b="0" dirty="0" smtClean="0"/>
              <a:t> Kim, Dong Gun </a:t>
            </a:r>
            <a:r>
              <a:rPr lang="en-US" sz="1600" b="0" dirty="0" err="1" smtClean="0"/>
              <a:t>Kam</a:t>
            </a:r>
            <a:r>
              <a:rPr lang="en-US" sz="1600" b="0" dirty="0" smtClean="0"/>
              <a:t> and </a:t>
            </a:r>
            <a:r>
              <a:rPr lang="en-US" sz="1600" b="0" dirty="0" err="1" smtClean="0"/>
              <a:t>Pil</a:t>
            </a:r>
            <a:r>
              <a:rPr lang="en-US" sz="1600" b="0" dirty="0" smtClean="0"/>
              <a:t> Jung Jun, “Spread Spectrum Clock Generator With Delay Cell Array to Reduce Electromagnetic Interferences”, IEEE Trans. on Electromagnetic Compatibility, Vol. 47, No. 4, Nov. 2005.</a:t>
            </a:r>
          </a:p>
          <a:p>
            <a:r>
              <a:rPr lang="en-US" sz="1600" b="0" dirty="0" smtClean="0"/>
              <a:t>[2] M. R. </a:t>
            </a:r>
            <a:r>
              <a:rPr lang="en-US" sz="1600" b="0" dirty="0" err="1" smtClean="0"/>
              <a:t>Yazdani</a:t>
            </a:r>
            <a:r>
              <a:rPr lang="en-US" sz="1600" b="0" dirty="0" smtClean="0"/>
              <a:t>, H. </a:t>
            </a:r>
            <a:r>
              <a:rPr lang="en-US" sz="1600" b="0" dirty="0" err="1" smtClean="0"/>
              <a:t>Farzanehfard</a:t>
            </a:r>
            <a:r>
              <a:rPr lang="en-US" sz="1600" b="0" dirty="0" smtClean="0"/>
              <a:t>, and J. </a:t>
            </a:r>
            <a:r>
              <a:rPr lang="en-US" sz="1600" b="0" dirty="0" err="1" smtClean="0"/>
              <a:t>Faiz</a:t>
            </a:r>
            <a:r>
              <a:rPr lang="en-US" sz="1600" b="0" dirty="0" smtClean="0"/>
              <a:t>, “EMI analysis and </a:t>
            </a:r>
          </a:p>
          <a:p>
            <a:pPr>
              <a:buNone/>
            </a:pPr>
            <a:r>
              <a:rPr lang="en-US" sz="1600" b="0" dirty="0" smtClean="0"/>
              <a:t>	evaluation of an improved ZCT </a:t>
            </a:r>
            <a:r>
              <a:rPr lang="en-US" sz="1600" b="0" dirty="0" err="1" smtClean="0"/>
              <a:t>flyback</a:t>
            </a:r>
            <a:r>
              <a:rPr lang="en-US" sz="1600" b="0" dirty="0" smtClean="0"/>
              <a:t> converter,” IEEE Trans. Power Electron., Vol. 26, No. 8, pp. 2326-2334, Aug</a:t>
            </a:r>
            <a:r>
              <a:rPr lang="fa-IR" sz="1600" b="0" dirty="0" smtClean="0"/>
              <a:t>. </a:t>
            </a:r>
            <a:r>
              <a:rPr lang="en-US" sz="1600" b="0" dirty="0" smtClean="0"/>
              <a:t>2011.</a:t>
            </a:r>
          </a:p>
          <a:p>
            <a:r>
              <a:rPr lang="en-US" sz="1600" b="0" dirty="0" smtClean="0"/>
              <a:t>[3] M. R. </a:t>
            </a:r>
            <a:r>
              <a:rPr lang="en-US" sz="1600" b="0" dirty="0" err="1" smtClean="0"/>
              <a:t>Yazdani</a:t>
            </a:r>
            <a:r>
              <a:rPr lang="en-US" sz="1600" b="0" dirty="0" smtClean="0"/>
              <a:t>, H. </a:t>
            </a:r>
            <a:r>
              <a:rPr lang="en-US" sz="1600" b="0" dirty="0" err="1" smtClean="0"/>
              <a:t>Farzanehfard</a:t>
            </a:r>
            <a:r>
              <a:rPr lang="en-US" sz="1600" b="0" dirty="0" smtClean="0"/>
              <a:t>, and J. </a:t>
            </a:r>
            <a:r>
              <a:rPr lang="en-US" sz="1600" b="0" dirty="0" err="1" smtClean="0"/>
              <a:t>Faiz</a:t>
            </a:r>
            <a:r>
              <a:rPr lang="en-US" sz="1600" b="0" dirty="0" smtClean="0"/>
              <a:t>, “Classification </a:t>
            </a:r>
          </a:p>
          <a:p>
            <a:pPr>
              <a:buNone/>
            </a:pPr>
            <a:r>
              <a:rPr lang="en-US" sz="1600" b="0" dirty="0" smtClean="0"/>
              <a:t>	and Comparison of EMI Mitigation Techniques in Switching Power Converters – A Review,” Journal of Power Electronics </a:t>
            </a:r>
            <a:r>
              <a:rPr lang="fa-IR" sz="1600" b="0" dirty="0" smtClean="0"/>
              <a:t>(</a:t>
            </a:r>
            <a:r>
              <a:rPr lang="en-US" sz="1600" b="0" dirty="0" smtClean="0"/>
              <a:t>JPE), Vol. 11, No. 5, pp. 767-777, Sep. 2011</a:t>
            </a:r>
            <a:r>
              <a:rPr lang="fa-IR" sz="1600" b="0" dirty="0" smtClean="0"/>
              <a:t>.</a:t>
            </a:r>
            <a:endParaRPr lang="en-US" sz="1600" b="0" dirty="0" smtClean="0"/>
          </a:p>
          <a:p>
            <a:r>
              <a:rPr lang="en-US" sz="1600" b="0" dirty="0" smtClean="0"/>
              <a:t>[4] Keith B. Hardin, John T. </a:t>
            </a:r>
            <a:r>
              <a:rPr lang="en-US" sz="1600" b="0" dirty="0" err="1" smtClean="0"/>
              <a:t>Fessler</a:t>
            </a:r>
            <a:r>
              <a:rPr lang="en-US" sz="1600" b="0" dirty="0" smtClean="0"/>
              <a:t> and Donald R. Bush, “</a:t>
            </a:r>
            <a:r>
              <a:rPr lang="en-US" sz="1600" b="0" dirty="0" err="1" smtClean="0"/>
              <a:t>SpreadSpectrum</a:t>
            </a:r>
            <a:r>
              <a:rPr lang="en-US" sz="1600" b="0" dirty="0" smtClean="0"/>
              <a:t> Clock Generation for the Reduction of Radiated </a:t>
            </a:r>
          </a:p>
          <a:p>
            <a:pPr>
              <a:buNone/>
            </a:pPr>
            <a:r>
              <a:rPr lang="en-US" sz="1600" b="0" dirty="0" smtClean="0"/>
              <a:t>	Emissions”, Lexmark International Inc. 740 New Circle Road Lexington, KY 40511.</a:t>
            </a:r>
          </a:p>
          <a:p>
            <a:r>
              <a:rPr lang="en-US" sz="1600" b="0" dirty="0" smtClean="0"/>
              <a:t>[5] M. </a:t>
            </a:r>
            <a:r>
              <a:rPr lang="en-US" sz="1600" b="0" dirty="0" err="1" smtClean="0"/>
              <a:t>Kuisma</a:t>
            </a:r>
            <a:r>
              <a:rPr lang="en-US" sz="1600" b="0" dirty="0" smtClean="0"/>
              <a:t>, “Variable Frequency Switching in Power Supply EMI Control - An Overview”, IEEE Aerospace and </a:t>
            </a:r>
            <a:r>
              <a:rPr lang="en-US" sz="1600" b="0" dirty="0" err="1" smtClean="0"/>
              <a:t>lectronic</a:t>
            </a:r>
            <a:r>
              <a:rPr lang="en-US" sz="1600" b="0" dirty="0" smtClean="0"/>
              <a:t> Systems Magazine, Vol. 18, Issue 12, Dec. 2003, pp. 18-22.</a:t>
            </a:r>
          </a:p>
          <a:p>
            <a:r>
              <a:rPr lang="en-US" sz="1600" b="0" dirty="0" smtClean="0"/>
              <a:t>[6] </a:t>
            </a:r>
            <a:r>
              <a:rPr lang="en-US" sz="1600" b="0" dirty="0" err="1" smtClean="0"/>
              <a:t>Gamal</a:t>
            </a:r>
            <a:r>
              <a:rPr lang="en-US" sz="1600" b="0" dirty="0" smtClean="0"/>
              <a:t> M. </a:t>
            </a:r>
            <a:r>
              <a:rPr lang="en-US" sz="1600" b="0" dirty="0" err="1" smtClean="0"/>
              <a:t>Dousoky</a:t>
            </a:r>
            <a:r>
              <a:rPr lang="en-US" sz="1600" b="0" dirty="0" smtClean="0"/>
              <a:t>, “FPGA-Based Spread-</a:t>
            </a:r>
            <a:r>
              <a:rPr lang="en-US" sz="1600" b="0" dirty="0" err="1" smtClean="0"/>
              <a:t>Spectrom</a:t>
            </a:r>
            <a:r>
              <a:rPr lang="en-US" sz="1600" b="0" dirty="0" smtClean="0"/>
              <a:t> Schemes for Conducted-noise Mitigation in DC-DC Power Converters</a:t>
            </a:r>
            <a:r>
              <a:rPr lang="fa-IR" sz="1600" b="0" dirty="0" smtClean="0"/>
              <a:t>: </a:t>
            </a:r>
            <a:r>
              <a:rPr lang="en-US" sz="1600" b="0" dirty="0" smtClean="0"/>
              <a:t>Design, Implementation, and Experimental </a:t>
            </a:r>
            <a:r>
              <a:rPr lang="en-US" sz="1600" b="0" dirty="0" err="1" smtClean="0"/>
              <a:t>Investigation”,IEEE</a:t>
            </a:r>
            <a:r>
              <a:rPr lang="en-US" sz="1600" b="0" dirty="0" smtClean="0"/>
              <a:t> Trans. On Industrial Electronics, Vol. 58, No. 2, Feb 2011.</a:t>
            </a:r>
          </a:p>
          <a:p>
            <a:pPr>
              <a:buNone/>
            </a:pPr>
            <a:endParaRPr lang="en-US" sz="1600" b="0" dirty="0" smtClean="0"/>
          </a:p>
          <a:p>
            <a:pPr algn="r" rtl="1">
              <a:buNone/>
            </a:pPr>
            <a:endParaRPr lang="fa-IR" sz="1600" b="0" dirty="0" smtClean="0"/>
          </a:p>
        </p:txBody>
      </p:sp>
    </p:spTree>
  </p:cSld>
  <p:clrMapOvr>
    <a:masterClrMapping/>
  </p:clrMapOvr>
  <p:transition spd="med">
    <p:wedg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01725" y="169863"/>
            <a:ext cx="7848600" cy="609600"/>
          </a:xfrm>
        </p:spPr>
        <p:txBody>
          <a:bodyPr/>
          <a:lstStyle/>
          <a:p>
            <a:pPr algn="ctr" rtl="1"/>
            <a:r>
              <a:rPr lang="fa-IR" sz="2400" dirty="0" smtClean="0"/>
              <a:t>منابع</a:t>
            </a:r>
            <a:endParaRPr lang="en-US" sz="2400" dirty="0"/>
          </a:p>
        </p:txBody>
      </p:sp>
      <p:sp>
        <p:nvSpPr>
          <p:cNvPr id="5" name="Content Placeholder 2"/>
          <p:cNvSpPr>
            <a:spLocks noGrp="1"/>
          </p:cNvSpPr>
          <p:nvPr>
            <p:ph idx="1"/>
          </p:nvPr>
        </p:nvSpPr>
        <p:spPr>
          <a:xfrm>
            <a:off x="830264" y="1209675"/>
            <a:ext cx="7843837" cy="4953000"/>
          </a:xfrm>
        </p:spPr>
        <p:txBody>
          <a:bodyPr/>
          <a:lstStyle/>
          <a:p>
            <a:r>
              <a:rPr lang="en-US" sz="1600" b="0" dirty="0" smtClean="0"/>
              <a:t>[7] R.J. Hill, "Electric railway traction, Part 5: Train detection , </a:t>
            </a:r>
            <a:r>
              <a:rPr lang="en-US" sz="1600" b="0" dirty="0" err="1" smtClean="0"/>
              <a:t>ommunication</a:t>
            </a:r>
            <a:r>
              <a:rPr lang="en-US" sz="1600" b="0" dirty="0" smtClean="0"/>
              <a:t> and supervision", Power Engineering Journal , April 1996, pp. 87-95.</a:t>
            </a:r>
          </a:p>
          <a:p>
            <a:r>
              <a:rPr lang="en-US" sz="1600" b="0" dirty="0" smtClean="0"/>
              <a:t>[8] Taguchi Akio, "Development of a Train Detection System and a Spread Spectrum Transmission System for Track Circuit", IEEE, 1997, pp.1922-1926. </a:t>
            </a:r>
          </a:p>
          <a:p>
            <a:r>
              <a:rPr lang="en-US" sz="1600" b="0" dirty="0" smtClean="0"/>
              <a:t>[9] R.C. Dixon, "Spread Spectrum Systems",  John Wiley and Sons, New York, 1984, 2nd Ed.</a:t>
            </a:r>
          </a:p>
          <a:p>
            <a:r>
              <a:rPr lang="en-US" sz="1600" b="0" dirty="0" smtClean="0"/>
              <a:t>[10] Eugenio </a:t>
            </a:r>
            <a:r>
              <a:rPr lang="en-US" sz="1600" b="0" dirty="0" err="1" smtClean="0"/>
              <a:t>Costamagna</a:t>
            </a:r>
            <a:r>
              <a:rPr lang="en-US" sz="1600" b="0" dirty="0" smtClean="0"/>
              <a:t>, Paolo </a:t>
            </a:r>
            <a:r>
              <a:rPr lang="en-US" sz="1600" b="0" dirty="0" err="1" smtClean="0"/>
              <a:t>Gamba</a:t>
            </a:r>
            <a:r>
              <a:rPr lang="en-US" sz="1600" b="0" dirty="0" smtClean="0"/>
              <a:t> and Pier Franco </a:t>
            </a:r>
            <a:r>
              <a:rPr lang="en-US" sz="1600" b="0" dirty="0" err="1" smtClean="0"/>
              <a:t>Pellegrini</a:t>
            </a:r>
            <a:r>
              <a:rPr lang="en-US" sz="1600" b="0" dirty="0" smtClean="0"/>
              <a:t>, "Railway Cab Signaling by Spread Spectrum Modulations and Compatibility with Narrow Band Track Circuits", IEEE, 1996, pp. 1666-1669.</a:t>
            </a:r>
          </a:p>
          <a:p>
            <a:r>
              <a:rPr lang="en-US" sz="1600" b="0" dirty="0" smtClean="0"/>
              <a:t>[11] </a:t>
            </a:r>
            <a:r>
              <a:rPr lang="en-US" sz="1600" b="0" dirty="0" err="1" smtClean="0"/>
              <a:t>G.R.Cooper</a:t>
            </a:r>
            <a:r>
              <a:rPr lang="en-US" sz="1600" b="0" dirty="0" smtClean="0"/>
              <a:t> and </a:t>
            </a:r>
            <a:r>
              <a:rPr lang="en-US" sz="1600" b="0" dirty="0" err="1" smtClean="0"/>
              <a:t>C.D.McGillem</a:t>
            </a:r>
            <a:r>
              <a:rPr lang="en-US" sz="1600" b="0" dirty="0" smtClean="0"/>
              <a:t>, “Modern Communication and Spread Spectrum”, New York: </a:t>
            </a:r>
            <a:r>
              <a:rPr lang="en-US" sz="1600" b="0" dirty="0" err="1" smtClean="0"/>
              <a:t>MacGraw</a:t>
            </a:r>
            <a:r>
              <a:rPr lang="en-US" sz="1600" b="0" dirty="0" smtClean="0"/>
              <a:t>-Hill, 1986.</a:t>
            </a:r>
          </a:p>
          <a:p>
            <a:r>
              <a:rPr lang="en-US" sz="1600" b="0" dirty="0" smtClean="0"/>
              <a:t>[12] Alex </a:t>
            </a:r>
            <a:r>
              <a:rPr lang="en-US" sz="1600" b="0" dirty="0" err="1" smtClean="0"/>
              <a:t>W.Lam</a:t>
            </a:r>
            <a:r>
              <a:rPr lang="en-US" sz="1600" b="0" dirty="0" smtClean="0"/>
              <a:t> and </a:t>
            </a:r>
            <a:r>
              <a:rPr lang="en-US" sz="1600" b="0" dirty="0" err="1" smtClean="0"/>
              <a:t>Sawasd</a:t>
            </a:r>
            <a:r>
              <a:rPr lang="en-US" sz="1600" b="0" dirty="0" smtClean="0"/>
              <a:t> </a:t>
            </a:r>
            <a:r>
              <a:rPr lang="en-US" sz="1600" b="0" dirty="0" err="1" smtClean="0"/>
              <a:t>Tantaranata</a:t>
            </a:r>
            <a:r>
              <a:rPr lang="en-US" sz="1600" b="0" dirty="0" smtClean="0"/>
              <a:t>, “Theory and Applications of Spread-Spectrum Systems”, Translated by Dr. m. </a:t>
            </a:r>
            <a:r>
              <a:rPr lang="en-US" sz="1600" b="0" dirty="0" err="1" smtClean="0"/>
              <a:t>Abtahi</a:t>
            </a:r>
            <a:r>
              <a:rPr lang="en-US" sz="1600" b="0" dirty="0" smtClean="0"/>
              <a:t>, 2002.</a:t>
            </a:r>
          </a:p>
          <a:p>
            <a:r>
              <a:rPr lang="en-US" sz="1600" b="0" dirty="0" smtClean="0"/>
              <a:t>[13] </a:t>
            </a:r>
            <a:r>
              <a:rPr lang="en-US" sz="1600" b="0" dirty="0" err="1" smtClean="0"/>
              <a:t>K.Mizutani</a:t>
            </a:r>
            <a:r>
              <a:rPr lang="en-US" sz="1600" b="0" dirty="0" smtClean="0"/>
              <a:t> and </a:t>
            </a:r>
            <a:r>
              <a:rPr lang="en-US" sz="1600" b="0" dirty="0" err="1" smtClean="0"/>
              <a:t>R.Kohno</a:t>
            </a:r>
            <a:r>
              <a:rPr lang="en-US" sz="1600" b="0" dirty="0" smtClean="0"/>
              <a:t>, “Design of </a:t>
            </a:r>
            <a:r>
              <a:rPr lang="en-US" sz="1600" b="0" dirty="0" err="1" smtClean="0"/>
              <a:t>PseudoNoise</a:t>
            </a:r>
            <a:r>
              <a:rPr lang="en-US" sz="1600" b="0" dirty="0" smtClean="0"/>
              <a:t> sequences for a spread </a:t>
            </a:r>
            <a:r>
              <a:rPr lang="en-US" sz="1600" b="0" dirty="0" err="1" smtClean="0"/>
              <a:t>specrum</a:t>
            </a:r>
            <a:r>
              <a:rPr lang="en-US" sz="1600" b="0" dirty="0" smtClean="0"/>
              <a:t> communication and ranging system”, </a:t>
            </a:r>
            <a:r>
              <a:rPr lang="en-US" sz="1600" b="0" dirty="0" err="1" smtClean="0"/>
              <a:t>IEEEIntelligent</a:t>
            </a:r>
            <a:r>
              <a:rPr lang="en-US" sz="1600" b="0" dirty="0" smtClean="0"/>
              <a:t> vehicles symposium, 2000.</a:t>
            </a:r>
          </a:p>
          <a:p>
            <a:r>
              <a:rPr lang="en-US" sz="1600" b="0" dirty="0" smtClean="0"/>
              <a:t> [14] </a:t>
            </a:r>
            <a:r>
              <a:rPr lang="en-US" sz="1600" b="0" dirty="0" err="1" smtClean="0"/>
              <a:t>R.E.Ziemer</a:t>
            </a:r>
            <a:r>
              <a:rPr lang="en-US" sz="1600" b="0" dirty="0" smtClean="0"/>
              <a:t> and </a:t>
            </a:r>
            <a:r>
              <a:rPr lang="en-US" sz="1600" b="0" dirty="0" err="1" smtClean="0"/>
              <a:t>R.L.Peterson</a:t>
            </a:r>
            <a:r>
              <a:rPr lang="en-US" sz="1600" b="0" dirty="0" smtClean="0"/>
              <a:t>, “Digital Communications </a:t>
            </a:r>
            <a:r>
              <a:rPr lang="en-US" sz="1600" b="0" dirty="0" err="1" smtClean="0"/>
              <a:t>ndSpectrum</a:t>
            </a:r>
            <a:r>
              <a:rPr lang="en-US" sz="1600" b="0" dirty="0" smtClean="0"/>
              <a:t> Systems”, New York: Macmillan, 1985.</a:t>
            </a:r>
          </a:p>
          <a:p>
            <a:r>
              <a:rPr lang="en-US" sz="1600" b="0" dirty="0" smtClean="0"/>
              <a:t>[15] </a:t>
            </a:r>
            <a:r>
              <a:rPr lang="en-US" sz="1600" b="0" dirty="0" err="1" smtClean="0"/>
              <a:t>R.E.Ziemer</a:t>
            </a:r>
            <a:r>
              <a:rPr lang="en-US" sz="1600" b="0" dirty="0" smtClean="0"/>
              <a:t> and </a:t>
            </a:r>
            <a:r>
              <a:rPr lang="en-US" sz="1600" b="0" dirty="0" err="1" smtClean="0"/>
              <a:t>R.L.Peterson</a:t>
            </a:r>
            <a:r>
              <a:rPr lang="en-US" sz="1600" b="0" dirty="0" smtClean="0"/>
              <a:t>, “Introduction to Digital Communications”, New York, NY: Macmillan, 1992.</a:t>
            </a:r>
          </a:p>
          <a:p>
            <a:endParaRPr lang="en-US" sz="1600" b="0" dirty="0"/>
          </a:p>
        </p:txBody>
      </p:sp>
    </p:spTree>
  </p:cSld>
  <p:clrMapOvr>
    <a:masterClrMapping/>
  </p:clrMapOvr>
  <p:transition spd="med">
    <p:wedg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01725" y="169863"/>
            <a:ext cx="7848600" cy="609600"/>
          </a:xfrm>
        </p:spPr>
        <p:txBody>
          <a:bodyPr/>
          <a:lstStyle/>
          <a:p>
            <a:pPr algn="ctr" rtl="1"/>
            <a:r>
              <a:rPr lang="fa-IR" sz="2400" dirty="0" smtClean="0"/>
              <a:t>منابع</a:t>
            </a:r>
            <a:endParaRPr lang="en-US" sz="2400" dirty="0"/>
          </a:p>
        </p:txBody>
      </p:sp>
      <p:sp>
        <p:nvSpPr>
          <p:cNvPr id="5" name="Content Placeholder 2"/>
          <p:cNvSpPr>
            <a:spLocks noGrp="1"/>
          </p:cNvSpPr>
          <p:nvPr>
            <p:ph idx="1"/>
          </p:nvPr>
        </p:nvSpPr>
        <p:spPr>
          <a:xfrm>
            <a:off x="830264" y="1209675"/>
            <a:ext cx="7843837" cy="4953000"/>
          </a:xfrm>
        </p:spPr>
        <p:txBody>
          <a:bodyPr/>
          <a:lstStyle/>
          <a:p>
            <a:r>
              <a:rPr lang="en-US" sz="1600" b="0" dirty="0" smtClean="0"/>
              <a:t>[16] </a:t>
            </a:r>
            <a:r>
              <a:rPr lang="en-US" sz="1600" b="0" dirty="0" err="1" smtClean="0"/>
              <a:t>R.Kohno</a:t>
            </a:r>
            <a:r>
              <a:rPr lang="en-US" sz="1600" b="0" dirty="0" smtClean="0"/>
              <a:t>, </a:t>
            </a:r>
            <a:r>
              <a:rPr lang="en-US" sz="1600" b="0" dirty="0" err="1" smtClean="0"/>
              <a:t>H.Fukumasa</a:t>
            </a:r>
            <a:r>
              <a:rPr lang="en-US" sz="1600" b="0" dirty="0" smtClean="0"/>
              <a:t>, </a:t>
            </a:r>
            <a:r>
              <a:rPr lang="en-US" sz="1600" b="0" dirty="0" err="1" smtClean="0"/>
              <a:t>H.Imai</a:t>
            </a:r>
            <a:r>
              <a:rPr lang="en-US" sz="1600" b="0" dirty="0" smtClean="0"/>
              <a:t>, “</a:t>
            </a:r>
            <a:r>
              <a:rPr lang="en-US" sz="1600" b="0" dirty="0" err="1" smtClean="0"/>
              <a:t>Polyphase</a:t>
            </a:r>
            <a:r>
              <a:rPr lang="en-US" sz="1600" b="0" dirty="0" smtClean="0"/>
              <a:t> Pseudo-Noise Sequences with Equivalent Even and Odd Correlation Properties”, IEEE </a:t>
            </a:r>
            <a:r>
              <a:rPr lang="en-US" sz="1600" b="0" dirty="0" err="1" smtClean="0"/>
              <a:t>nternational</a:t>
            </a:r>
            <a:r>
              <a:rPr lang="en-US" sz="1600" b="0" dirty="0" smtClean="0"/>
              <a:t> Symposium on Information Theory(ISIT’93), Proceeding, p.404, San Antonio(USA), January 1993.</a:t>
            </a:r>
          </a:p>
          <a:p>
            <a:r>
              <a:rPr lang="en-US" sz="1600" b="0" dirty="0" smtClean="0"/>
              <a:t>[17] </a:t>
            </a:r>
            <a:r>
              <a:rPr lang="en-US" sz="1600" b="0" dirty="0" err="1" smtClean="0"/>
              <a:t>H.Fukumasa</a:t>
            </a:r>
            <a:r>
              <a:rPr lang="en-US" sz="1600" b="0" dirty="0" smtClean="0"/>
              <a:t>, </a:t>
            </a:r>
            <a:r>
              <a:rPr lang="en-US" sz="1600" b="0" dirty="0" err="1" smtClean="0"/>
              <a:t>R.Kohno</a:t>
            </a:r>
            <a:r>
              <a:rPr lang="en-US" sz="1600" b="0" dirty="0" smtClean="0"/>
              <a:t>, </a:t>
            </a:r>
            <a:r>
              <a:rPr lang="en-US" sz="1600" b="0" dirty="0" err="1" smtClean="0"/>
              <a:t>H.Imai</a:t>
            </a:r>
            <a:r>
              <a:rPr lang="en-US" sz="1600" b="0" dirty="0" smtClean="0"/>
              <a:t>, “Design of Pseudo-Noise Sequences with Good Properties of Even and Odd Correlation”, IEEE International Symposium on Spread Spectrum Techniques and </a:t>
            </a:r>
            <a:r>
              <a:rPr lang="en-US" sz="1600" b="0" dirty="0" err="1" smtClean="0"/>
              <a:t>plications</a:t>
            </a:r>
            <a:r>
              <a:rPr lang="en-US" sz="1600" b="0" dirty="0" smtClean="0"/>
              <a:t> (ISSSTA’92), Proceeding, Yokohama(Japan),pp.139-142,December 1992.</a:t>
            </a:r>
          </a:p>
          <a:p>
            <a:r>
              <a:rPr lang="en-US" sz="1600" b="0" dirty="0" smtClean="0"/>
              <a:t>[18] </a:t>
            </a:r>
            <a:r>
              <a:rPr lang="en-US" sz="1600" b="0" dirty="0" err="1" smtClean="0"/>
              <a:t>H.Fukumasa</a:t>
            </a:r>
            <a:r>
              <a:rPr lang="en-US" sz="1600" b="0" dirty="0" smtClean="0"/>
              <a:t>, </a:t>
            </a:r>
            <a:r>
              <a:rPr lang="en-US" sz="1600" b="0" dirty="0" err="1" smtClean="0"/>
              <a:t>R.Kohno</a:t>
            </a:r>
            <a:r>
              <a:rPr lang="en-US" sz="1600" b="0" dirty="0" smtClean="0"/>
              <a:t>, </a:t>
            </a:r>
            <a:r>
              <a:rPr lang="en-US" sz="1600" b="0" dirty="0" err="1" smtClean="0"/>
              <a:t>H.Imai</a:t>
            </a:r>
            <a:r>
              <a:rPr lang="en-US" sz="1600" b="0" dirty="0" smtClean="0"/>
              <a:t>, “Design of Pseudo-Noise Sequences with Good Properties of Even and Odd Correlation”, IEEE International Symposium on Spread </a:t>
            </a:r>
            <a:r>
              <a:rPr lang="en-US" sz="1600" b="0" dirty="0" err="1" smtClean="0"/>
              <a:t>SpectrumTechniques</a:t>
            </a:r>
            <a:r>
              <a:rPr lang="en-US" sz="1600" b="0" dirty="0" smtClean="0"/>
              <a:t> and </a:t>
            </a:r>
            <a:r>
              <a:rPr lang="en-US" sz="1600" b="0" dirty="0" err="1" smtClean="0"/>
              <a:t>plications</a:t>
            </a:r>
            <a:r>
              <a:rPr lang="en-US" sz="1600" b="0" dirty="0" smtClean="0"/>
              <a:t>(ISSSTA’92), Proceeding, Yokohama (Japan), December 1992, pp.139-142.</a:t>
            </a:r>
          </a:p>
          <a:p>
            <a:r>
              <a:rPr lang="en-US" sz="1600" b="0" dirty="0" smtClean="0"/>
              <a:t>[19] S. </a:t>
            </a:r>
            <a:r>
              <a:rPr lang="en-US" sz="1600" b="0" dirty="0" err="1" smtClean="0"/>
              <a:t>Verdu</a:t>
            </a:r>
            <a:r>
              <a:rPr lang="en-US" sz="1600" b="0" dirty="0" smtClean="0"/>
              <a:t>, “Multiuser Detection”, Cambridge University Press, 1998.</a:t>
            </a:r>
          </a:p>
          <a:p>
            <a:r>
              <a:rPr lang="en-US" sz="1600" b="0" dirty="0" smtClean="0"/>
              <a:t>[20] D. </a:t>
            </a:r>
            <a:r>
              <a:rPr lang="en-US" sz="1600" b="0" dirty="0" err="1" smtClean="0"/>
              <a:t>Tse</a:t>
            </a:r>
            <a:r>
              <a:rPr lang="en-US" sz="1600" b="0" dirty="0" smtClean="0"/>
              <a:t> and P. </a:t>
            </a:r>
            <a:r>
              <a:rPr lang="en-US" sz="1600" b="0" dirty="0" err="1" smtClean="0"/>
              <a:t>Viswanath</a:t>
            </a:r>
            <a:r>
              <a:rPr lang="en-US" sz="1600" b="0" dirty="0" smtClean="0"/>
              <a:t>, “Fundamentals of Wireless Communication”, Cambridge </a:t>
            </a:r>
            <a:r>
              <a:rPr lang="en-US" sz="1600" b="0" dirty="0" err="1" smtClean="0"/>
              <a:t>UniversityPress</a:t>
            </a:r>
            <a:r>
              <a:rPr lang="en-US" sz="1600" b="0" dirty="0" smtClean="0"/>
              <a:t>, 2005. </a:t>
            </a:r>
          </a:p>
          <a:p>
            <a:r>
              <a:rPr lang="en-US" sz="1600" b="0" dirty="0" smtClean="0"/>
              <a:t>[21] J. </a:t>
            </a:r>
            <a:r>
              <a:rPr lang="en-US" sz="1600" b="0" dirty="0" err="1" smtClean="0"/>
              <a:t>Proakis</a:t>
            </a:r>
            <a:r>
              <a:rPr lang="en-US" sz="1600" b="0" dirty="0" smtClean="0"/>
              <a:t> and M. </a:t>
            </a:r>
            <a:r>
              <a:rPr lang="en-US" sz="1600" b="0" dirty="0" err="1" smtClean="0"/>
              <a:t>Salehi</a:t>
            </a:r>
            <a:r>
              <a:rPr lang="en-US" sz="1600" b="0" dirty="0" smtClean="0"/>
              <a:t>, “Digital Communications”, 5Th Edition, McGraw-Hill Book Company, 2007. </a:t>
            </a:r>
          </a:p>
        </p:txBody>
      </p:sp>
    </p:spTree>
  </p:cSld>
  <p:clrMapOvr>
    <a:masterClrMapping/>
  </p:clrMapOvr>
  <p:transition spd="med">
    <p:wedg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830264" y="1209675"/>
            <a:ext cx="7843837" cy="4953000"/>
          </a:xfrm>
        </p:spPr>
        <p:txBody>
          <a:bodyPr/>
          <a:lstStyle/>
          <a:p>
            <a:pPr marL="0" indent="0" algn="ctr" rtl="1">
              <a:buNone/>
            </a:pPr>
            <a:r>
              <a:rPr lang="fa-IR" sz="6000" b="0" dirty="0" smtClean="0"/>
              <a:t> </a:t>
            </a:r>
          </a:p>
          <a:p>
            <a:pPr marL="0" indent="0" algn="ctr" rtl="1">
              <a:buNone/>
            </a:pPr>
            <a:endParaRPr lang="fa-IR" b="0" dirty="0"/>
          </a:p>
          <a:p>
            <a:pPr marL="0" indent="0" algn="ctr" rtl="1">
              <a:buNone/>
            </a:pPr>
            <a:r>
              <a:rPr lang="fa-IR" sz="6000" dirty="0" smtClean="0"/>
              <a:t>با تشکر از توجه شما</a:t>
            </a:r>
          </a:p>
          <a:p>
            <a:pPr algn="ctr"/>
            <a:endParaRPr lang="fa-IR" sz="6000" b="0" dirty="0"/>
          </a:p>
          <a:p>
            <a:pPr algn="ctr"/>
            <a:endParaRPr lang="en-US" sz="6000" b="0" dirty="0" smtClean="0"/>
          </a:p>
        </p:txBody>
      </p:sp>
    </p:spTree>
    <p:extLst>
      <p:ext uri="{BB962C8B-B14F-4D97-AF65-F5344CB8AC3E}">
        <p14:creationId xmlns:p14="http://schemas.microsoft.com/office/powerpoint/2010/main" val="3458401149"/>
      </p:ext>
    </p:extLst>
  </p:cSld>
  <p:clrMapOvr>
    <a:masterClrMapping/>
  </p:clrMapOvr>
  <p:transition spd="med">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sz="2400" dirty="0" smtClean="0"/>
              <a:t>معرفي – تاريخچه طيف گسترده</a:t>
            </a:r>
            <a:endParaRPr lang="en-US" sz="2400" dirty="0"/>
          </a:p>
        </p:txBody>
      </p:sp>
      <p:sp>
        <p:nvSpPr>
          <p:cNvPr id="6" name="Content Placeholder 5"/>
          <p:cNvSpPr>
            <a:spLocks noGrp="1"/>
          </p:cNvSpPr>
          <p:nvPr>
            <p:ph idx="1"/>
          </p:nvPr>
        </p:nvSpPr>
        <p:spPr/>
        <p:txBody>
          <a:bodyPr/>
          <a:lstStyle/>
          <a:p>
            <a:pPr algn="justLow" rtl="1"/>
            <a:r>
              <a:rPr lang="fa-IR" b="0" dirty="0" smtClean="0"/>
              <a:t>تكنيك طيف گسترده به دليل ماهيت ضد اختلال و ضد شنود، تا سال ها به عنوان يكي از اجزاي تكنولوژي هاي نظامي توسعه يافت</a:t>
            </a:r>
          </a:p>
          <a:p>
            <a:pPr algn="justLow" rtl="1">
              <a:buNone/>
            </a:pPr>
            <a:endParaRPr lang="fa-IR" b="0" dirty="0" smtClean="0"/>
          </a:p>
          <a:p>
            <a:pPr algn="justLow" rtl="1"/>
            <a:r>
              <a:rPr lang="fa-IR" b="0" dirty="0" smtClean="0"/>
              <a:t>1935: ثبت تكنيك پنهان سازي سيگنال گفتار در يك سيگنال شبه نوبز</a:t>
            </a:r>
          </a:p>
          <a:p>
            <a:pPr algn="justLow" rtl="1"/>
            <a:r>
              <a:rPr lang="fa-IR" b="0" dirty="0" smtClean="0"/>
              <a:t>1942: ابداع سيستم مخابرات سري با تغيير فركانس حامل بر طبق يك الگوي تصادفي</a:t>
            </a:r>
          </a:p>
          <a:p>
            <a:pPr algn="justLow" rtl="1"/>
            <a:r>
              <a:rPr lang="fa-IR" b="0" dirty="0" smtClean="0"/>
              <a:t>1968: استفاده رسمي از وازه ”طيف گسترده“ در ادبيات سيستم هاي مخابراتي</a:t>
            </a:r>
          </a:p>
          <a:p>
            <a:pPr algn="justLow" rtl="1"/>
            <a:r>
              <a:rPr lang="fa-IR" b="0" dirty="0" smtClean="0"/>
              <a:t>1989: غير نظامي اعلام شدن تكنولوژي طيف گسترده</a:t>
            </a:r>
          </a:p>
          <a:p>
            <a:pPr algn="justLow" rtl="1"/>
            <a:r>
              <a:rPr lang="fa-IR" b="0" dirty="0" smtClean="0"/>
              <a:t>1991: آغاز استفاده تجاري از تكنيك طيف گسترده</a:t>
            </a:r>
          </a:p>
          <a:p>
            <a:pPr algn="justLow" rtl="1"/>
            <a:r>
              <a:rPr lang="fa-IR" b="0" dirty="0" smtClean="0"/>
              <a:t>2009: ايتفاده از ايده طيف گسترده در نسل سوم مخابرات سيار سلولي</a:t>
            </a:r>
          </a:p>
        </p:txBody>
      </p:sp>
    </p:spTree>
  </p:cSld>
  <p:clrMapOvr>
    <a:masterClrMapping/>
  </p:clrMapOvr>
  <p:transition spd="med">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sz="2400" dirty="0" smtClean="0"/>
              <a:t>معرفي – مزاياي طيف گسترده</a:t>
            </a:r>
            <a:endParaRPr lang="en-US" sz="2400" dirty="0"/>
          </a:p>
        </p:txBody>
      </p:sp>
      <p:sp>
        <p:nvSpPr>
          <p:cNvPr id="3" name="Content Placeholder 2"/>
          <p:cNvSpPr>
            <a:spLocks noGrp="1"/>
          </p:cNvSpPr>
          <p:nvPr>
            <p:ph idx="1"/>
          </p:nvPr>
        </p:nvSpPr>
        <p:spPr/>
        <p:txBody>
          <a:bodyPr/>
          <a:lstStyle/>
          <a:p>
            <a:pPr algn="r" rtl="1" hangingPunct="0"/>
            <a:r>
              <a:rPr lang="fa-IR" b="0" dirty="0" smtClean="0"/>
              <a:t>1- مقاومت در برابر تداخل عمدي </a:t>
            </a:r>
            <a:r>
              <a:rPr lang="en-US" b="0" dirty="0" smtClean="0"/>
              <a:t>(Jamming)</a:t>
            </a:r>
            <a:r>
              <a:rPr lang="fa-IR" b="0" dirty="0" smtClean="0"/>
              <a:t> و غير عمدي </a:t>
            </a:r>
            <a:r>
              <a:rPr lang="en-US" b="0" dirty="0" smtClean="0"/>
              <a:t>(Disturbance)</a:t>
            </a:r>
            <a:endParaRPr lang="fa-IR" b="0" dirty="0" smtClean="0"/>
          </a:p>
          <a:p>
            <a:pPr algn="r" rtl="1" hangingPunct="0">
              <a:buNone/>
            </a:pPr>
            <a:endParaRPr lang="en-US" b="0" dirty="0" smtClean="0"/>
          </a:p>
          <a:p>
            <a:pPr algn="r" rtl="1" hangingPunct="0"/>
            <a:r>
              <a:rPr lang="fa-IR" b="0" dirty="0" smtClean="0"/>
              <a:t>2- كاهش اثر تداخل چند مسيره</a:t>
            </a:r>
          </a:p>
          <a:p>
            <a:pPr algn="r" rtl="1" hangingPunct="0">
              <a:buNone/>
            </a:pPr>
            <a:endParaRPr lang="fa-IR" b="0" dirty="0" smtClean="0"/>
          </a:p>
          <a:p>
            <a:pPr algn="r" rtl="1" hangingPunct="0"/>
            <a:r>
              <a:rPr lang="fa-IR" b="0" dirty="0" smtClean="0"/>
              <a:t>3- امكان تخصيص يك باند فركانسي براي كاربردهاي مختلف</a:t>
            </a:r>
          </a:p>
          <a:p>
            <a:pPr lvl="1" algn="r" rtl="1" hangingPunct="0"/>
            <a:r>
              <a:rPr lang="fa-IR" sz="2000" dirty="0" smtClean="0">
                <a:cs typeface="+mn-cs"/>
              </a:rPr>
              <a:t>به دليل شبه نويز بودن سيگنال طيف گسترده از نظر ساير كاربران</a:t>
            </a:r>
          </a:p>
          <a:p>
            <a:pPr lvl="1" algn="r" rtl="1" hangingPunct="0">
              <a:buNone/>
            </a:pPr>
            <a:endParaRPr lang="fa-IR" sz="2000" dirty="0" smtClean="0">
              <a:cs typeface="+mn-cs"/>
            </a:endParaRPr>
          </a:p>
          <a:p>
            <a:pPr algn="justLow" rtl="1"/>
            <a:r>
              <a:rPr lang="fa-IR" b="0" dirty="0" smtClean="0"/>
              <a:t>4- ضريب امنيت بالاتر و احتمال شنود كمتر</a:t>
            </a:r>
          </a:p>
          <a:p>
            <a:pPr lvl="1" algn="r" rtl="1" hangingPunct="0"/>
            <a:r>
              <a:rPr lang="fa-IR" sz="2000" dirty="0" smtClean="0">
                <a:cs typeface="+mj-cs"/>
              </a:rPr>
              <a:t>به دليل استفاده از كدهاي تصادفي</a:t>
            </a:r>
          </a:p>
          <a:p>
            <a:pPr lvl="1" algn="r" rtl="1" hangingPunct="0">
              <a:buNone/>
            </a:pPr>
            <a:endParaRPr lang="fa-IR" sz="2000" dirty="0" smtClean="0">
              <a:cs typeface="+mj-cs"/>
            </a:endParaRPr>
          </a:p>
          <a:p>
            <a:pPr algn="justLow" rtl="1"/>
            <a:r>
              <a:rPr lang="fa-IR" b="0" dirty="0" smtClean="0"/>
              <a:t>5- امكان استفاده از باندهاي بدون مجوز </a:t>
            </a:r>
            <a:r>
              <a:rPr lang="en-US" b="0" dirty="0" smtClean="0"/>
              <a:t>(Unlicensed)</a:t>
            </a:r>
            <a:endParaRPr lang="fa-IR" b="0" dirty="0" smtClean="0"/>
          </a:p>
          <a:p>
            <a:pPr lvl="1" algn="r" rtl="1" hangingPunct="0"/>
            <a:r>
              <a:rPr lang="fa-IR" sz="2000" dirty="0" smtClean="0">
                <a:cs typeface="+mj-cs"/>
              </a:rPr>
              <a:t>به دليل توان پائين سيگنال اختلالي براي كاربران اوليه (</a:t>
            </a:r>
            <a:r>
              <a:rPr lang="en-US" sz="2000" dirty="0" smtClean="0">
                <a:cs typeface="+mj-cs"/>
              </a:rPr>
              <a:t>PU</a:t>
            </a:r>
            <a:r>
              <a:rPr lang="fa-IR" sz="2000" dirty="0" smtClean="0">
                <a:cs typeface="+mj-cs"/>
              </a:rPr>
              <a:t> ها) ايجاد نمي شود</a:t>
            </a:r>
          </a:p>
        </p:txBody>
      </p:sp>
    </p:spTree>
  </p:cSld>
  <p:clrMapOvr>
    <a:masterClrMapping/>
  </p:clrMapOvr>
  <p:transition spd="med">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2400" dirty="0" smtClean="0"/>
              <a:t>معرفي – تفاوت ها</a:t>
            </a:r>
            <a:endParaRPr lang="en-US" sz="2400" dirty="0"/>
          </a:p>
        </p:txBody>
      </p:sp>
      <p:sp>
        <p:nvSpPr>
          <p:cNvPr id="3" name="Content Placeholder 2"/>
          <p:cNvSpPr>
            <a:spLocks noGrp="1"/>
          </p:cNvSpPr>
          <p:nvPr>
            <p:ph idx="1"/>
          </p:nvPr>
        </p:nvSpPr>
        <p:spPr>
          <a:xfrm>
            <a:off x="830264" y="1209675"/>
            <a:ext cx="7843837" cy="3449411"/>
          </a:xfrm>
        </p:spPr>
        <p:txBody>
          <a:bodyPr>
            <a:noAutofit/>
          </a:bodyPr>
          <a:lstStyle/>
          <a:p>
            <a:pPr algn="r" rtl="1"/>
            <a:r>
              <a:rPr lang="ar-SA" b="0" dirty="0" smtClean="0"/>
              <a:t>دو شرط عمده باعث تمايز بین سيستم هاي طيف گسترده با مدولاسيون هاي </a:t>
            </a:r>
            <a:r>
              <a:rPr lang="fa-IR" b="0" dirty="0" smtClean="0"/>
              <a:t>ساده تر </a:t>
            </a:r>
            <a:r>
              <a:rPr lang="ar-SA" b="0" dirty="0" smtClean="0"/>
              <a:t>گردیده است</a:t>
            </a:r>
            <a:r>
              <a:rPr lang="fa-IR" b="0" dirty="0" smtClean="0"/>
              <a:t>:</a:t>
            </a:r>
          </a:p>
          <a:p>
            <a:pPr algn="r" rtl="1">
              <a:buNone/>
            </a:pPr>
            <a:endParaRPr lang="en-US" b="0" dirty="0" smtClean="0"/>
          </a:p>
          <a:p>
            <a:pPr lvl="0" algn="r" rtl="1"/>
            <a:r>
              <a:rPr lang="fa-IR" b="0" dirty="0" smtClean="0"/>
              <a:t>1- </a:t>
            </a:r>
            <a:r>
              <a:rPr lang="ar-SA" b="0" dirty="0" smtClean="0"/>
              <a:t>پهنای باند </a:t>
            </a:r>
            <a:r>
              <a:rPr lang="fa-IR" b="0" dirty="0" smtClean="0"/>
              <a:t>سيگنال طيف گسترده </a:t>
            </a:r>
            <a:r>
              <a:rPr lang="ar-SA" b="0" dirty="0" smtClean="0"/>
              <a:t>بسيار بزرگتر از پهناي باند سيگنال </a:t>
            </a:r>
            <a:r>
              <a:rPr lang="fa-IR" b="0" dirty="0" smtClean="0"/>
              <a:t>مدوله شده معمولي است</a:t>
            </a:r>
          </a:p>
          <a:p>
            <a:pPr lvl="0" algn="r" rtl="1">
              <a:buNone/>
            </a:pPr>
            <a:endParaRPr lang="en-US" b="0" dirty="0" smtClean="0"/>
          </a:p>
          <a:p>
            <a:pPr lvl="0" algn="r" rtl="1"/>
            <a:r>
              <a:rPr lang="fa-IR" b="0" dirty="0" smtClean="0"/>
              <a:t>2- </a:t>
            </a:r>
            <a:r>
              <a:rPr lang="ar-SA" b="0" dirty="0" smtClean="0"/>
              <a:t>گسترش طيف توسط </a:t>
            </a:r>
            <a:r>
              <a:rPr lang="fa-IR" b="0" dirty="0" smtClean="0"/>
              <a:t>يك </a:t>
            </a:r>
            <a:r>
              <a:rPr lang="ar-SA" b="0" dirty="0" smtClean="0"/>
              <a:t>دنباله شبه تصادفي که از سيگنال پيام مستقل و براي گيرنده کاملاً مشخص است انجام مي</a:t>
            </a:r>
            <a:r>
              <a:rPr lang="en-US" b="0" dirty="0" smtClean="0"/>
              <a:t>‎</a:t>
            </a:r>
            <a:r>
              <a:rPr lang="ar-SA" b="0" dirty="0" smtClean="0"/>
              <a:t>شود.</a:t>
            </a:r>
            <a:endParaRPr lang="en-US" b="0" dirty="0"/>
          </a:p>
        </p:txBody>
      </p:sp>
      <p:sp>
        <p:nvSpPr>
          <p:cNvPr id="13414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41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415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sz="2400" dirty="0" smtClean="0"/>
              <a:t>معرفي – تعريف طيف گسترده</a:t>
            </a:r>
            <a:endParaRPr lang="en-US" sz="2400" dirty="0"/>
          </a:p>
        </p:txBody>
      </p:sp>
      <p:sp>
        <p:nvSpPr>
          <p:cNvPr id="3" name="Content Placeholder 2"/>
          <p:cNvSpPr>
            <a:spLocks noGrp="1"/>
          </p:cNvSpPr>
          <p:nvPr>
            <p:ph idx="1"/>
          </p:nvPr>
        </p:nvSpPr>
        <p:spPr/>
        <p:txBody>
          <a:bodyPr/>
          <a:lstStyle/>
          <a:p>
            <a:pPr algn="r" rtl="1"/>
            <a:r>
              <a:rPr lang="fa-IR" b="0" dirty="0" smtClean="0"/>
              <a:t>استفاده بهينه از طيف راديويي يكي از مهم ترين چالش هاي پيش روي محققان سيستم هاي مخابرات سيار است</a:t>
            </a:r>
          </a:p>
          <a:p>
            <a:pPr algn="r" rtl="1"/>
            <a:endParaRPr lang="fa-IR" b="0" dirty="0" smtClean="0">
              <a:cs typeface="+mn-cs"/>
            </a:endParaRPr>
          </a:p>
          <a:p>
            <a:pPr algn="r" rtl="1" hangingPunct="0"/>
            <a:r>
              <a:rPr lang="fa-IR" b="0" dirty="0" smtClean="0"/>
              <a:t>مديريت استفاده بهينه از طيف فرکانسي به علت حضور تکنولوژي هاي مختلف و سرويس هاي متفاوت بسيار دشوار است</a:t>
            </a:r>
          </a:p>
          <a:p>
            <a:pPr algn="r" rtl="1" hangingPunct="0"/>
            <a:endParaRPr lang="fa-IR" b="0" dirty="0" smtClean="0"/>
          </a:p>
          <a:p>
            <a:pPr algn="r" rtl="1" hangingPunct="0"/>
            <a:r>
              <a:rPr lang="fa-IR" b="0" dirty="0" smtClean="0"/>
              <a:t>در گذشته اين عمل با اختصاص طيف فرکانسي به هر سرويس به صورت مجزا انجام مي شد</a:t>
            </a:r>
          </a:p>
          <a:p>
            <a:pPr algn="r" rtl="1"/>
            <a:endParaRPr lang="fa-IR" b="0" dirty="0" smtClean="0"/>
          </a:p>
          <a:p>
            <a:pPr algn="r" rtl="1"/>
            <a:r>
              <a:rPr lang="fa-IR" b="0" dirty="0" smtClean="0"/>
              <a:t>تكنيك طيف گسترده روشي متفاوت براي حل اين مشکل است که متکي به ويژگي هاي يک نوع مدولاسيون بوده و باند فرکانسي را بدون تداخل قابل ملاحظه به اشتراک مي گذارد</a:t>
            </a:r>
          </a:p>
          <a:p>
            <a:pPr lvl="1" algn="r" rtl="1" hangingPunct="0"/>
            <a:endParaRPr lang="fa-IR" dirty="0" smtClean="0">
              <a:cs typeface="+mn-cs"/>
            </a:endParaRPr>
          </a:p>
          <a:p>
            <a:pPr algn="r" rtl="1"/>
            <a:endParaRPr lang="fa-IR" b="0" dirty="0" smtClean="0"/>
          </a:p>
          <a:p>
            <a:pPr algn="r" rtl="1"/>
            <a:endParaRPr lang="en-US" b="0" dirty="0">
              <a:cs typeface="+mn-cs"/>
            </a:endParaRPr>
          </a:p>
        </p:txBody>
      </p:sp>
    </p:spTree>
  </p:cSld>
  <p:clrMapOvr>
    <a:masterClrMapping/>
  </p:clrMapOvr>
  <p:transition spd="med">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sz="2400" dirty="0" smtClean="0"/>
              <a:t>معرفي – تعريف طيف گسترده</a:t>
            </a:r>
            <a:endParaRPr lang="en-US" sz="2400" dirty="0"/>
          </a:p>
        </p:txBody>
      </p:sp>
      <p:sp>
        <p:nvSpPr>
          <p:cNvPr id="3" name="Content Placeholder 2"/>
          <p:cNvSpPr>
            <a:spLocks noGrp="1"/>
          </p:cNvSpPr>
          <p:nvPr>
            <p:ph idx="1"/>
          </p:nvPr>
        </p:nvSpPr>
        <p:spPr>
          <a:xfrm>
            <a:off x="830264" y="1209675"/>
            <a:ext cx="7843837" cy="5289096"/>
          </a:xfrm>
        </p:spPr>
        <p:txBody>
          <a:bodyPr/>
          <a:lstStyle/>
          <a:p>
            <a:pPr algn="r" rtl="1"/>
            <a:r>
              <a:rPr lang="fa-IR" b="0" dirty="0" smtClean="0"/>
              <a:t>طيف گسترده روش ارسالي است که در آن سيگنال ارسالي پهناي باندي به مراتب بيشتر از حداقل پهناي باند لازم را اشغال مي کند</a:t>
            </a:r>
          </a:p>
          <a:p>
            <a:pPr algn="r" rtl="1"/>
            <a:endParaRPr lang="fa-IR" b="0" dirty="0" smtClean="0"/>
          </a:p>
          <a:p>
            <a:pPr algn="r" rtl="1"/>
            <a:r>
              <a:rPr lang="fa-IR" b="0" dirty="0" smtClean="0"/>
              <a:t> گسترش پهناي باند در اين روش توسط يک کد که مستقل از اطلاعات است ايجاد شده و از يک گيرنده منطبق بر کد جهت جمع کردن طيف و بازيافت اطلاعات استفاده مي شود</a:t>
            </a:r>
          </a:p>
          <a:p>
            <a:pPr algn="r" rtl="1"/>
            <a:endParaRPr lang="en-US" b="0" dirty="0" smtClean="0"/>
          </a:p>
          <a:p>
            <a:pPr algn="r" rtl="1"/>
            <a:r>
              <a:rPr lang="fa-IR" b="0" dirty="0" smtClean="0"/>
              <a:t>با تعريف فوق، تکنيک هاي ديگر مدولاسيون نظير </a:t>
            </a:r>
            <a:r>
              <a:rPr lang="en-US" b="0" dirty="0" smtClean="0"/>
              <a:t>FM</a:t>
            </a:r>
            <a:r>
              <a:rPr lang="fa-IR" b="0" dirty="0" smtClean="0"/>
              <a:t> يا </a:t>
            </a:r>
            <a:r>
              <a:rPr lang="en-US" b="0" dirty="0" smtClean="0"/>
              <a:t>PCM</a:t>
            </a:r>
            <a:r>
              <a:rPr lang="fa-IR" b="0" dirty="0" smtClean="0"/>
              <a:t> که در آنها نيز پهناي باند ارسالي بيشتر از حداقل پهناي باند مورد نياز براي ارسال سيگنال است، به عنوان طيف گسترده معرفي نمي شوند</a:t>
            </a:r>
            <a:endParaRPr lang="en-US" b="0" dirty="0" smtClean="0"/>
          </a:p>
        </p:txBody>
      </p:sp>
    </p:spTree>
  </p:cSld>
  <p:clrMapOvr>
    <a:masterClrMapping/>
  </p:clrMapOvr>
  <p:transition spd="med">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2400" dirty="0" smtClean="0"/>
              <a:t>معرفي – شماي سيستم طيف گسترده</a:t>
            </a:r>
            <a:endParaRPr lang="en-US" sz="2400" dirty="0"/>
          </a:p>
        </p:txBody>
      </p:sp>
      <p:sp>
        <p:nvSpPr>
          <p:cNvPr id="3" name="Content Placeholder 2"/>
          <p:cNvSpPr>
            <a:spLocks noGrp="1"/>
          </p:cNvSpPr>
          <p:nvPr>
            <p:ph idx="1"/>
          </p:nvPr>
        </p:nvSpPr>
        <p:spPr/>
        <p:txBody>
          <a:bodyPr/>
          <a:lstStyle/>
          <a:p>
            <a:pPr algn="r" rtl="1"/>
            <a:r>
              <a:rPr lang="fa-IR" b="0" dirty="0" smtClean="0"/>
              <a:t>در مخابرات طيف گسترده پهناي باند سيگنال قبل از ارسال گسترش داده مي شود طوري که تمام پهناي باند در دسترس را اشغال كند</a:t>
            </a:r>
          </a:p>
          <a:p>
            <a:pPr algn="r" rtl="1">
              <a:buNone/>
            </a:pPr>
            <a:endParaRPr lang="fa-IR" b="0" dirty="0" smtClean="0"/>
          </a:p>
          <a:p>
            <a:pPr algn="r" rtl="1"/>
            <a:r>
              <a:rPr lang="fa-IR" b="0" dirty="0" smtClean="0"/>
              <a:t>وقتي فقط يک کاربر از کانال استفاده كند اين روش از نظر استفاده از پهناي باند کارآ نيست</a:t>
            </a:r>
          </a:p>
          <a:p>
            <a:pPr algn="r" rtl="1"/>
            <a:endParaRPr lang="fa-IR" b="0" dirty="0" smtClean="0"/>
          </a:p>
          <a:p>
            <a:pPr algn="r" rtl="1"/>
            <a:r>
              <a:rPr lang="fa-IR" b="0" dirty="0" smtClean="0"/>
              <a:t> اما وقتي چند کاربر وجود دارند، همگي مي توانند از باند فرکانسي مشابهي استفاده نمايند</a:t>
            </a:r>
          </a:p>
          <a:p>
            <a:pPr algn="r" rtl="1"/>
            <a:endParaRPr lang="fa-IR" b="0" dirty="0" smtClean="0"/>
          </a:p>
          <a:p>
            <a:pPr algn="r" rtl="1"/>
            <a:r>
              <a:rPr lang="fa-IR" b="0" dirty="0" smtClean="0"/>
              <a:t> در اين صورت سيستم از نظر پهناي باند کارآيي داشته و هم زمان از مزاياي طيف گسترده نيز استفاده مي شود</a:t>
            </a:r>
            <a:endParaRPr lang="en-US" b="0" dirty="0" smtClean="0"/>
          </a:p>
          <a:p>
            <a:pPr lvl="0" algn="r" rtl="1"/>
            <a:endParaRPr lang="fa-IR" dirty="0"/>
          </a:p>
          <a:p>
            <a:pPr lvl="0" algn="r" rtl="1">
              <a:buNone/>
            </a:pPr>
            <a:endParaRPr lang="en-US" dirty="0"/>
          </a:p>
        </p:txBody>
      </p:sp>
    </p:spTree>
    <p:extLst>
      <p:ext uri="{BB962C8B-B14F-4D97-AF65-F5344CB8AC3E}">
        <p14:creationId xmlns:p14="http://schemas.microsoft.com/office/powerpoint/2010/main" val="3895858766"/>
      </p:ext>
    </p:extLst>
  </p:cSld>
  <p:clrMapOvr>
    <a:masterClrMapping/>
  </p:clrMapOvr>
  <p:transition spd="med">
    <p:wedge/>
  </p:transition>
  <p:timing>
    <p:tnLst>
      <p:par>
        <p:cTn id="1" dur="indefinite" restart="never" nodeType="tmRoot"/>
      </p:par>
    </p:tnLst>
  </p:timing>
</p:sld>
</file>

<file path=ppt/theme/theme1.xml><?xml version="1.0" encoding="utf-8"?>
<a:theme xmlns:a="http://schemas.openxmlformats.org/drawingml/2006/main" name="Conference_1">
  <a:themeElements>
    <a:clrScheme name="Custom 3">
      <a:dk1>
        <a:srgbClr val="3C3117"/>
      </a:dk1>
      <a:lt1>
        <a:srgbClr val="FFFFFF"/>
      </a:lt1>
      <a:dk2>
        <a:srgbClr val="D8D8D8"/>
      </a:dk2>
      <a:lt2>
        <a:srgbClr val="DDDDDD"/>
      </a:lt2>
      <a:accent1>
        <a:srgbClr val="201A0C"/>
      </a:accent1>
      <a:accent2>
        <a:srgbClr val="D8D8D8"/>
      </a:accent2>
      <a:accent3>
        <a:srgbClr val="FFFFFF"/>
      </a:accent3>
      <a:accent4>
        <a:srgbClr val="404040"/>
      </a:accent4>
      <a:accent5>
        <a:srgbClr val="100D04"/>
      </a:accent5>
      <a:accent6>
        <a:srgbClr val="A5A5A5"/>
      </a:accent6>
      <a:hlink>
        <a:srgbClr val="A5A5A5"/>
      </a:hlink>
      <a:folHlink>
        <a:srgbClr val="081E0D"/>
      </a:folHlink>
    </a:clrScheme>
    <a:fontScheme name="Custom 1">
      <a:majorFont>
        <a:latin typeface="Calibri"/>
        <a:ea typeface=""/>
        <a:cs typeface="B Nazanin"/>
      </a:majorFont>
      <a:minorFont>
        <a:latin typeface="Calibri"/>
        <a:ea typeface=""/>
        <a:cs typeface="B Nazani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outerShdw blurRad="38100" dist="38100" dir="2700000" algn="tl">
                <a:srgbClr val="000000">
                  <a:alpha val="43137"/>
                </a:srgbClr>
              </a:outerShdw>
            </a:effectLst>
            <a:latin typeface="Times New Roman" pitchFamily="18" charset="0"/>
            <a:ea typeface="굴림" pitchFamily="34" charset="-127"/>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outerShdw blurRad="38100" dist="38100" dir="2700000" algn="tl">
                <a:srgbClr val="000000">
                  <a:alpha val="43137"/>
                </a:srgbClr>
              </a:outerShdw>
            </a:effectLst>
            <a:latin typeface="Times New Roman" pitchFamily="18" charset="0"/>
            <a:ea typeface="굴림" pitchFamily="34" charset="-127"/>
          </a:defRPr>
        </a:defPPr>
      </a:lstStyle>
    </a:lnDef>
  </a:objectDefaults>
  <a:extraClrSchemeLst>
    <a:extraClrScheme>
      <a:clrScheme name="Conference_1 1">
        <a:dk1>
          <a:srgbClr val="4D4D4D"/>
        </a:dk1>
        <a:lt1>
          <a:srgbClr val="FFFFFF"/>
        </a:lt1>
        <a:dk2>
          <a:srgbClr val="F2EF62"/>
        </a:dk2>
        <a:lt2>
          <a:srgbClr val="DDDDDD"/>
        </a:lt2>
        <a:accent1>
          <a:srgbClr val="8FAD2F"/>
        </a:accent1>
        <a:accent2>
          <a:srgbClr val="DBE8B2"/>
        </a:accent2>
        <a:accent3>
          <a:srgbClr val="FFFFFF"/>
        </a:accent3>
        <a:accent4>
          <a:srgbClr val="404040"/>
        </a:accent4>
        <a:accent5>
          <a:srgbClr val="C6D3AD"/>
        </a:accent5>
        <a:accent6>
          <a:srgbClr val="C6D2A1"/>
        </a:accent6>
        <a:hlink>
          <a:srgbClr val="BAD16F"/>
        </a:hlink>
        <a:folHlink>
          <a:srgbClr val="507800"/>
        </a:folHlink>
      </a:clrScheme>
      <a:clrMap bg1="lt1" tx1="dk1" bg2="lt2" tx2="dk2" accent1="accent1" accent2="accent2" accent3="accent3" accent4="accent4" accent5="accent5" accent6="accent6" hlink="hlink" folHlink="folHlink"/>
    </a:extraClrScheme>
    <a:extraClrScheme>
      <a:clrScheme name="Conference_1 2">
        <a:dk1>
          <a:srgbClr val="4D4D4D"/>
        </a:dk1>
        <a:lt1>
          <a:srgbClr val="FFFFFF"/>
        </a:lt1>
        <a:dk2>
          <a:srgbClr val="F4D18A"/>
        </a:dk2>
        <a:lt2>
          <a:srgbClr val="DDDDDD"/>
        </a:lt2>
        <a:accent1>
          <a:srgbClr val="B99633"/>
        </a:accent1>
        <a:accent2>
          <a:srgbClr val="EDE5D1"/>
        </a:accent2>
        <a:accent3>
          <a:srgbClr val="FFFFFF"/>
        </a:accent3>
        <a:accent4>
          <a:srgbClr val="404040"/>
        </a:accent4>
        <a:accent5>
          <a:srgbClr val="D9C9AD"/>
        </a:accent5>
        <a:accent6>
          <a:srgbClr val="D7CFBD"/>
        </a:accent6>
        <a:hlink>
          <a:srgbClr val="DAC896"/>
        </a:hlink>
        <a:folHlink>
          <a:srgbClr val="776101"/>
        </a:folHlink>
      </a:clrScheme>
      <a:clrMap bg1="lt1" tx1="dk1" bg2="lt2" tx2="dk2" accent1="accent1" accent2="accent2" accent3="accent3" accent4="accent4" accent5="accent5" accent6="accent6" hlink="hlink" folHlink="folHlink"/>
    </a:extraClrScheme>
    <a:extraClrScheme>
      <a:clrScheme name="Conference_1 3">
        <a:dk1>
          <a:srgbClr val="4D4D4D"/>
        </a:dk1>
        <a:lt1>
          <a:srgbClr val="FFFFFF"/>
        </a:lt1>
        <a:dk2>
          <a:srgbClr val="61C2F3"/>
        </a:dk2>
        <a:lt2>
          <a:srgbClr val="DDDDDD"/>
        </a:lt2>
        <a:accent1>
          <a:srgbClr val="5968D7"/>
        </a:accent1>
        <a:accent2>
          <a:srgbClr val="BECDEA"/>
        </a:accent2>
        <a:accent3>
          <a:srgbClr val="FFFFFF"/>
        </a:accent3>
        <a:accent4>
          <a:srgbClr val="404040"/>
        </a:accent4>
        <a:accent5>
          <a:srgbClr val="B5B9E8"/>
        </a:accent5>
        <a:accent6>
          <a:srgbClr val="ACBAD4"/>
        </a:accent6>
        <a:hlink>
          <a:srgbClr val="93A8EB"/>
        </a:hlink>
        <a:folHlink>
          <a:srgbClr val="1300A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Conference_1</Template>
  <TotalTime>4963</TotalTime>
  <Words>3185</Words>
  <Application>Microsoft Office PowerPoint</Application>
  <PresentationFormat>On-screen Show (4:3)</PresentationFormat>
  <Paragraphs>340</Paragraphs>
  <Slides>39</Slides>
  <Notes>2</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2</vt:i4>
      </vt:variant>
      <vt:variant>
        <vt:lpstr>Slide Titles</vt:lpstr>
      </vt:variant>
      <vt:variant>
        <vt:i4>39</vt:i4>
      </vt:variant>
    </vt:vector>
  </HeadingPairs>
  <TitlesOfParts>
    <vt:vector size="49" baseType="lpstr">
      <vt:lpstr>Arial</vt:lpstr>
      <vt:lpstr>굴림</vt:lpstr>
      <vt:lpstr>Times New Roman</vt:lpstr>
      <vt:lpstr>Wingdings</vt:lpstr>
      <vt:lpstr>Verdana</vt:lpstr>
      <vt:lpstr>Calibri</vt:lpstr>
      <vt:lpstr>B Nazanin</vt:lpstr>
      <vt:lpstr>Conference_1</vt:lpstr>
      <vt:lpstr>Equation</vt:lpstr>
      <vt:lpstr>Microsoft Equation 3.0</vt:lpstr>
      <vt:lpstr>PowerPoint Presentation</vt:lpstr>
      <vt:lpstr>PowerPoint Presentation</vt:lpstr>
      <vt:lpstr>معرفي - ضرورت و هدف</vt:lpstr>
      <vt:lpstr>معرفي – تاريخچه طيف گسترده</vt:lpstr>
      <vt:lpstr>معرفي – مزاياي طيف گسترده</vt:lpstr>
      <vt:lpstr>معرفي – تفاوت ها</vt:lpstr>
      <vt:lpstr>معرفي – تعريف طيف گسترده</vt:lpstr>
      <vt:lpstr>معرفي – تعريف طيف گسترده</vt:lpstr>
      <vt:lpstr>معرفي – شماي سيستم طيف گسترده</vt:lpstr>
      <vt:lpstr>معرفي – شماي سيستم طيف گسترده</vt:lpstr>
      <vt:lpstr>معرفي – شماي سيستم طيف گسترده</vt:lpstr>
      <vt:lpstr>معرفي – بهره پردازش</vt:lpstr>
      <vt:lpstr>ویژگی های کلی سیستم طیف گسترده</vt:lpstr>
      <vt:lpstr>ویژگی های کلی سیستم طیف گسترده</vt:lpstr>
      <vt:lpstr>کاربردهای طیف گسترده</vt:lpstr>
      <vt:lpstr>انواع تكنيك هاي طيف گسترده</vt:lpstr>
      <vt:lpstr>سيستم طيف گسترده دنباله مستقيم – شماي كلي </vt:lpstr>
      <vt:lpstr>سيستم طيف گسترده دنباله مستقيم - توصيف </vt:lpstr>
      <vt:lpstr>سيستم طيف گسترده دنباله مستقيم - توصيف</vt:lpstr>
      <vt:lpstr>سيستم طيف گسترده دنباله مستقيم – دياگرام بلوكي</vt:lpstr>
      <vt:lpstr>سيستم طيف گسترده دنباله مستقيم – هم زمان سازي</vt:lpstr>
      <vt:lpstr>سيستم طيف گسترده جهش فرکانسی - توصيف</vt:lpstr>
      <vt:lpstr>سيستم طيف گسترده جهش فرکانسی - خصوصيات</vt:lpstr>
      <vt:lpstr>سيستم طيف گسترده جهش فرکانسی - مزايا</vt:lpstr>
      <vt:lpstr>سيستم طيف گسترده جهش فرکانسی - معايب</vt:lpstr>
      <vt:lpstr>سيستم هاي طيف گسترده تركيبي</vt:lpstr>
      <vt:lpstr>کدهای گسترش دهنده طیف گسترده</vt:lpstr>
      <vt:lpstr>کدهای گسترش دهنده طیف گسترده – دنباله شبه تصادفي</vt:lpstr>
      <vt:lpstr>کدهای گسترش دهنده – خواص دنباله شبه تصادفي</vt:lpstr>
      <vt:lpstr>توليد کدهای گسترش دهنده</vt:lpstr>
      <vt:lpstr>توليد کدهای گسترش دهنده</vt:lpstr>
      <vt:lpstr>اثر نویز و تداخل در سيستم هاي طيف گسترده</vt:lpstr>
      <vt:lpstr>اثر نویز و تداخل در سيستم هاي طيف گسترده</vt:lpstr>
      <vt:lpstr>اثر نویز و تداخل در سيستم هاي طيف گسترده</vt:lpstr>
      <vt:lpstr>جمع بندی</vt:lpstr>
      <vt:lpstr>منابع</vt:lpstr>
      <vt:lpstr>منابع</vt:lpstr>
      <vt:lpstr>منابع</vt:lpstr>
      <vt:lpstr>PowerPoint Presentation</vt:lpstr>
    </vt:vector>
  </TitlesOfParts>
  <Company>Grizli777</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ghadyani</dc:creator>
  <cp:lastModifiedBy>armaghan</cp:lastModifiedBy>
  <cp:revision>741</cp:revision>
  <dcterms:created xsi:type="dcterms:W3CDTF">2010-10-29T11:39:55Z</dcterms:created>
  <dcterms:modified xsi:type="dcterms:W3CDTF">2014-05-11T19:56:27Z</dcterms:modified>
</cp:coreProperties>
</file>