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332" r:id="rId1"/>
  </p:sldMasterIdLst>
  <p:notesMasterIdLst>
    <p:notesMasterId r:id="rId32"/>
  </p:notesMasterIdLst>
  <p:sldIdLst>
    <p:sldId id="315" r:id="rId2"/>
    <p:sldId id="322" r:id="rId3"/>
    <p:sldId id="323" r:id="rId4"/>
    <p:sldId id="324" r:id="rId5"/>
    <p:sldId id="325" r:id="rId6"/>
    <p:sldId id="326" r:id="rId7"/>
    <p:sldId id="333" r:id="rId8"/>
    <p:sldId id="263" r:id="rId9"/>
    <p:sldId id="327" r:id="rId10"/>
    <p:sldId id="339" r:id="rId11"/>
    <p:sldId id="340" r:id="rId12"/>
    <p:sldId id="328" r:id="rId13"/>
    <p:sldId id="329" r:id="rId14"/>
    <p:sldId id="330" r:id="rId15"/>
    <p:sldId id="259" r:id="rId16"/>
    <p:sldId id="272" r:id="rId17"/>
    <p:sldId id="334" r:id="rId18"/>
    <p:sldId id="332" r:id="rId19"/>
    <p:sldId id="275" r:id="rId20"/>
    <p:sldId id="335" r:id="rId21"/>
    <p:sldId id="336" r:id="rId22"/>
    <p:sldId id="337" r:id="rId23"/>
    <p:sldId id="338" r:id="rId24"/>
    <p:sldId id="277" r:id="rId25"/>
    <p:sldId id="278" r:id="rId26"/>
    <p:sldId id="280" r:id="rId27"/>
    <p:sldId id="281" r:id="rId28"/>
    <p:sldId id="282" r:id="rId29"/>
    <p:sldId id="341" r:id="rId30"/>
    <p:sldId id="318" r:id="rId3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79" autoAdjust="0"/>
    <p:restoredTop sz="94638" autoAdjust="0"/>
  </p:normalViewPr>
  <p:slideViewPr>
    <p:cSldViewPr>
      <p:cViewPr varScale="1">
        <p:scale>
          <a:sx n="86" d="100"/>
          <a:sy n="86" d="100"/>
        </p:scale>
        <p:origin x="152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90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31F8937-A416-4893-AAD1-24B9B400E3C8}" type="datetimeFigureOut">
              <a:rPr lang="fa-IR" smtClean="0"/>
              <a:pPr/>
              <a:t>1443/09/23</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D8AF881-031A-4E02-8A91-0B31C30208A5}" type="slidenum">
              <a:rPr lang="fa-IR" smtClean="0"/>
              <a:pPr/>
              <a:t>‹#›</a:t>
            </a:fld>
            <a:endParaRPr lang="fa-IR"/>
          </a:p>
        </p:txBody>
      </p:sp>
    </p:spTree>
    <p:extLst>
      <p:ext uri="{BB962C8B-B14F-4D97-AF65-F5344CB8AC3E}">
        <p14:creationId xmlns:p14="http://schemas.microsoft.com/office/powerpoint/2010/main" val="294828689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DD85C52E-F417-451E-98CA-D351BDD76B47}" type="datetimeFigureOut">
              <a:rPr lang="fa-IR" smtClean="0"/>
              <a:pPr/>
              <a:t>1443/09/23</a:t>
            </a:fld>
            <a:endParaRPr lang="fa-IR"/>
          </a:p>
        </p:txBody>
      </p:sp>
      <p:sp>
        <p:nvSpPr>
          <p:cNvPr id="19" name="Footer Placeholder 18"/>
          <p:cNvSpPr>
            <a:spLocks noGrp="1"/>
          </p:cNvSpPr>
          <p:nvPr>
            <p:ph type="ftr" sz="quarter" idx="11"/>
          </p:nvPr>
        </p:nvSpPr>
        <p:spPr/>
        <p:txBody>
          <a:bodyPr/>
          <a:lstStyle/>
          <a:p>
            <a:endParaRPr lang="fa-IR"/>
          </a:p>
        </p:txBody>
      </p:sp>
      <p:sp>
        <p:nvSpPr>
          <p:cNvPr id="27" name="Slide Number Placeholder 26"/>
          <p:cNvSpPr>
            <a:spLocks noGrp="1"/>
          </p:cNvSpPr>
          <p:nvPr>
            <p:ph type="sldNum" sz="quarter" idx="12"/>
          </p:nvPr>
        </p:nvSpPr>
        <p:spPr/>
        <p:txBody>
          <a:bodyPr/>
          <a:lstStyle/>
          <a:p>
            <a:fld id="{46717B04-793D-48F1-A586-93029A9CDAA5}"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D85C52E-F417-451E-98CA-D351BDD76B47}" type="datetimeFigureOut">
              <a:rPr lang="fa-IR" smtClean="0"/>
              <a:pPr/>
              <a:t>1443/09/23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6717B04-793D-48F1-A586-93029A9CDAA5}"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3"/>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3"/>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D85C52E-F417-451E-98CA-D351BDD76B47}" type="datetimeFigureOut">
              <a:rPr lang="fa-IR" smtClean="0"/>
              <a:pPr/>
              <a:t>1443/09/23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6717B04-793D-48F1-A586-93029A9CDAA5}"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D85C52E-F417-451E-98CA-D351BDD76B47}" type="datetimeFigureOut">
              <a:rPr lang="fa-IR" smtClean="0"/>
              <a:pPr/>
              <a:t>1443/09/23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6717B04-793D-48F1-A586-93029A9CDAA5}"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D85C52E-F417-451E-98CA-D351BDD76B47}" type="datetimeFigureOut">
              <a:rPr lang="fa-IR" smtClean="0"/>
              <a:pPr/>
              <a:t>1443/09/23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6717B04-793D-48F1-A586-93029A9CDAA5}"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D85C52E-F417-451E-98CA-D351BDD76B47}" type="datetimeFigureOut">
              <a:rPr lang="fa-IR" smtClean="0"/>
              <a:pPr/>
              <a:t>1443/09/23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6717B04-793D-48F1-A586-93029A9CDAA5}"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2"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7" y="1859759"/>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2"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7"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D85C52E-F417-451E-98CA-D351BDD76B47}" type="datetimeFigureOut">
              <a:rPr lang="fa-IR" smtClean="0"/>
              <a:pPr/>
              <a:t>1443/09/23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6717B04-793D-48F1-A586-93029A9CDAA5}"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D85C52E-F417-451E-98CA-D351BDD76B47}" type="datetimeFigureOut">
              <a:rPr lang="fa-IR" smtClean="0"/>
              <a:pPr/>
              <a:t>1443/09/23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46717B04-793D-48F1-A586-93029A9CDAA5}"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85C52E-F417-451E-98CA-D351BDD76B47}" type="datetimeFigureOut">
              <a:rPr lang="fa-IR" smtClean="0"/>
              <a:pPr/>
              <a:t>1443/09/23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46717B04-793D-48F1-A586-93029A9CDAA5}"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1"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D85C52E-F417-451E-98CA-D351BDD76B47}" type="datetimeFigureOut">
              <a:rPr lang="fa-IR" smtClean="0"/>
              <a:pPr/>
              <a:t>1443/09/23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6717B04-793D-48F1-A586-93029A9CDAA5}"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8"/>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D85C52E-F417-451E-98CA-D351BDD76B47}" type="datetimeFigureOut">
              <a:rPr lang="fa-IR" smtClean="0"/>
              <a:pPr/>
              <a:t>1443/09/23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a:xfrm>
            <a:off x="8077200" y="6356352"/>
            <a:ext cx="609600" cy="365125"/>
          </a:xfrm>
        </p:spPr>
        <p:txBody>
          <a:bodyPr/>
          <a:lstStyle/>
          <a:p>
            <a:fld id="{46717B04-793D-48F1-A586-93029A9CDAA5}" type="slidenum">
              <a:rPr lang="fa-IR" smtClean="0"/>
              <a:pPr/>
              <a:t>‹#›</a:t>
            </a:fld>
            <a:endParaRPr lang="fa-I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2" y="621982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2"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2"/>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D85C52E-F417-451E-98CA-D351BDD76B47}" type="datetimeFigureOut">
              <a:rPr lang="fa-IR" smtClean="0"/>
              <a:pPr/>
              <a:t>1443/09/23</a:t>
            </a:fld>
            <a:endParaRPr lang="fa-IR"/>
          </a:p>
        </p:txBody>
      </p:sp>
      <p:sp>
        <p:nvSpPr>
          <p:cNvPr id="22" name="Footer Placeholder 21"/>
          <p:cNvSpPr>
            <a:spLocks noGrp="1"/>
          </p:cNvSpPr>
          <p:nvPr>
            <p:ph type="ftr" sz="quarter" idx="3"/>
          </p:nvPr>
        </p:nvSpPr>
        <p:spPr>
          <a:xfrm>
            <a:off x="2667000" y="6356352"/>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a-IR"/>
          </a:p>
        </p:txBody>
      </p:sp>
      <p:sp>
        <p:nvSpPr>
          <p:cNvPr id="18" name="Slide Number Placeholder 17"/>
          <p:cNvSpPr>
            <a:spLocks noGrp="1"/>
          </p:cNvSpPr>
          <p:nvPr>
            <p:ph type="sldNum" sz="quarter" idx="4"/>
          </p:nvPr>
        </p:nvSpPr>
        <p:spPr>
          <a:xfrm>
            <a:off x="7924800" y="6356352"/>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6717B04-793D-48F1-A586-93029A9CDAA5}" type="slidenum">
              <a:rPr lang="fa-IR" smtClean="0"/>
              <a:pPr/>
              <a:t>‹#›</a:t>
            </a:fld>
            <a:endParaRPr lang="fa-I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333" r:id="rId1"/>
    <p:sldLayoutId id="2147484334" r:id="rId2"/>
    <p:sldLayoutId id="2147484335" r:id="rId3"/>
    <p:sldLayoutId id="2147484336" r:id="rId4"/>
    <p:sldLayoutId id="2147484337" r:id="rId5"/>
    <p:sldLayoutId id="2147484338" r:id="rId6"/>
    <p:sldLayoutId id="2147484339" r:id="rId7"/>
    <p:sldLayoutId id="2147484340" r:id="rId8"/>
    <p:sldLayoutId id="2147484341" r:id="rId9"/>
    <p:sldLayoutId id="2147484342" r:id="rId10"/>
    <p:sldLayoutId id="21474843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428605"/>
            <a:ext cx="8153400" cy="1344212"/>
          </a:xfrm>
        </p:spPr>
        <p:txBody>
          <a:bodyPr>
            <a:noAutofit/>
          </a:bodyPr>
          <a:lstStyle/>
          <a:p>
            <a:pPr algn="ctr"/>
            <a:r>
              <a:rPr lang="fa-IR" sz="5400" b="1" dirty="0" smtClean="0">
                <a:solidFill>
                  <a:schemeClr val="tx1"/>
                </a:solidFill>
                <a:cs typeface="B Titr" pitchFamily="2" charset="-78"/>
              </a:rPr>
              <a:t>حسابرسی پیشرفته</a:t>
            </a:r>
            <a:endParaRPr lang="fa-IR" sz="5400" b="1" dirty="0">
              <a:solidFill>
                <a:schemeClr val="tx1"/>
              </a:solidFill>
              <a:cs typeface="B Titr" pitchFamily="2" charset="-78"/>
            </a:endParaRPr>
          </a:p>
        </p:txBody>
      </p:sp>
      <p:sp>
        <p:nvSpPr>
          <p:cNvPr id="3" name="Content Placeholder 2"/>
          <p:cNvSpPr>
            <a:spLocks noGrp="1"/>
          </p:cNvSpPr>
          <p:nvPr>
            <p:ph idx="1"/>
          </p:nvPr>
        </p:nvSpPr>
        <p:spPr>
          <a:xfrm>
            <a:off x="0" y="1928802"/>
            <a:ext cx="9144000" cy="4572000"/>
          </a:xfrm>
        </p:spPr>
        <p:txBody>
          <a:bodyPr>
            <a:normAutofit/>
          </a:bodyPr>
          <a:lstStyle/>
          <a:p>
            <a:pPr marL="36576" indent="0" algn="ctr" rtl="1">
              <a:buNone/>
            </a:pPr>
            <a:r>
              <a:rPr lang="fa-IR" sz="3600" b="1" dirty="0" smtClean="0">
                <a:cs typeface="B Nazanin" pitchFamily="2" charset="-78"/>
              </a:rPr>
              <a:t>حسابرسی مبتنی بر ریسک</a:t>
            </a:r>
          </a:p>
          <a:p>
            <a:pPr marL="36576" indent="0" algn="ctr" rtl="1">
              <a:buNone/>
            </a:pPr>
            <a:r>
              <a:rPr lang="fa-IR" sz="2800" b="1" dirty="0" smtClean="0">
                <a:cs typeface="B Nazanin" pitchFamily="2" charset="-78"/>
              </a:rPr>
              <a:t/>
            </a:r>
            <a:br>
              <a:rPr lang="fa-IR" sz="2800" b="1" dirty="0" smtClean="0">
                <a:cs typeface="B Nazanin" pitchFamily="2" charset="-78"/>
              </a:rPr>
            </a:br>
            <a:r>
              <a:rPr lang="fa-IR" sz="2800" b="1" dirty="0" smtClean="0">
                <a:cs typeface="B Nazanin" pitchFamily="2" charset="-78"/>
              </a:rPr>
              <a:t>بخشهاي تجديد نظر شده با نگرش به مديريت خطر حسابرسي</a:t>
            </a:r>
            <a:br>
              <a:rPr lang="fa-IR" sz="2800" b="1" dirty="0" smtClean="0">
                <a:cs typeface="B Nazanin" pitchFamily="2" charset="-78"/>
              </a:rPr>
            </a:br>
            <a:r>
              <a:rPr lang="fa-IR" sz="2800" b="1" dirty="0" smtClean="0">
                <a:cs typeface="B Nazanin" pitchFamily="2" charset="-78"/>
              </a:rPr>
              <a:t/>
            </a:r>
            <a:br>
              <a:rPr lang="fa-IR" sz="2800" b="1" dirty="0" smtClean="0">
                <a:cs typeface="B Nazanin" pitchFamily="2" charset="-78"/>
              </a:rPr>
            </a:br>
            <a:endParaRPr lang="fa-IR" sz="2800" b="1" dirty="0" smtClean="0">
              <a:cs typeface="B Nazanin" pitchFamily="2" charset="-78"/>
            </a:endParaRPr>
          </a:p>
          <a:p>
            <a:pPr marL="36576" indent="0" algn="r" rtl="1">
              <a:buNone/>
            </a:pPr>
            <a:r>
              <a:rPr lang="fa-IR" sz="2800" b="1" dirty="0" smtClean="0">
                <a:cs typeface="B Nazanin" pitchFamily="2" charset="-78"/>
              </a:rPr>
              <a:t/>
            </a:r>
            <a:br>
              <a:rPr lang="fa-IR" sz="2800" b="1" dirty="0" smtClean="0">
                <a:cs typeface="B Nazanin" pitchFamily="2" charset="-78"/>
              </a:rPr>
            </a:br>
            <a:r>
              <a:rPr lang="fa-IR" sz="2800" b="1" dirty="0" smtClean="0">
                <a:cs typeface="B Nazanin" pitchFamily="2" charset="-78"/>
              </a:rPr>
              <a:t>استاد:سرکارخانم دکتر صدری</a:t>
            </a:r>
            <a:br>
              <a:rPr lang="fa-IR" sz="2800" b="1" dirty="0" smtClean="0">
                <a:cs typeface="B Nazanin" pitchFamily="2" charset="-78"/>
              </a:rPr>
            </a:br>
            <a:r>
              <a:rPr lang="en-US" sz="2800" b="1" dirty="0" smtClean="0">
                <a:cs typeface="B Nazanin" pitchFamily="2" charset="-78"/>
              </a:rPr>
              <a:t/>
            </a:r>
            <a:br>
              <a:rPr lang="en-US" sz="2800" b="1" dirty="0" smtClean="0">
                <a:cs typeface="B Nazanin" pitchFamily="2" charset="-78"/>
              </a:rPr>
            </a:br>
            <a:r>
              <a:rPr lang="fa-IR" sz="2400" b="1" dirty="0" smtClean="0">
                <a:cs typeface="B Nazanin" pitchFamily="2" charset="-78"/>
              </a:rPr>
              <a:t>ارائه دهندگان:صفاخلج-ظهرابی-فلاح</a:t>
            </a:r>
            <a:endParaRPr lang="fa-IR" sz="2400" dirty="0">
              <a:cs typeface="B Nazanin" pitchFamily="2" charset="-78"/>
            </a:endParaRPr>
          </a:p>
        </p:txBody>
      </p:sp>
      <p:sp>
        <p:nvSpPr>
          <p:cNvPr id="4" name="Rectangle 3"/>
          <p:cNvSpPr/>
          <p:nvPr/>
        </p:nvSpPr>
        <p:spPr>
          <a:xfrm>
            <a:off x="2483768" y="6101844"/>
            <a:ext cx="184731" cy="523220"/>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a-IR"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889967" y="116632"/>
            <a:ext cx="8229600" cy="432048"/>
          </a:xfrm>
          <a:noFill/>
        </p:spPr>
        <p:txBody>
          <a:bodyPr>
            <a:normAutofit fontScale="90000"/>
          </a:bodyPr>
          <a:lstStyle/>
          <a:p>
            <a:pPr algn="r" rtl="1"/>
            <a:r>
              <a:rPr lang="fa-IR" sz="4000" dirty="0" smtClean="0">
                <a:solidFill>
                  <a:schemeClr val="tx1"/>
                </a:solidFill>
                <a:cs typeface="B Nazanin" pitchFamily="2" charset="-78"/>
              </a:rPr>
              <a:t>بخش اول : مرحله برنامه ريزي حسابرسي</a:t>
            </a:r>
            <a:endParaRPr lang="en-US" sz="4000" dirty="0">
              <a:solidFill>
                <a:schemeClr val="tx1"/>
              </a:solidFill>
              <a:cs typeface="B Nazanin" pitchFamily="2" charset="-78"/>
            </a:endParaRPr>
          </a:p>
        </p:txBody>
      </p:sp>
      <p:sp>
        <p:nvSpPr>
          <p:cNvPr id="2" name="Rectangle 1"/>
          <p:cNvSpPr/>
          <p:nvPr/>
        </p:nvSpPr>
        <p:spPr>
          <a:xfrm>
            <a:off x="1403648" y="784706"/>
            <a:ext cx="3600400"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كسب اطلاعات لازم براي پذيرش كار</a:t>
            </a:r>
            <a:endParaRPr lang="en-US" dirty="0">
              <a:solidFill>
                <a:schemeClr val="tx1"/>
              </a:solidFill>
              <a:cs typeface="B Nazanin" pitchFamily="2" charset="-78"/>
            </a:endParaRPr>
          </a:p>
        </p:txBody>
      </p:sp>
      <p:sp>
        <p:nvSpPr>
          <p:cNvPr id="3" name="Diamond 2"/>
          <p:cNvSpPr/>
          <p:nvPr/>
        </p:nvSpPr>
        <p:spPr>
          <a:xfrm>
            <a:off x="2159732" y="1470277"/>
            <a:ext cx="2088232" cy="1368152"/>
          </a:xfrm>
          <a:prstGeom prst="diamon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بررسي قابليت پذيرش كار</a:t>
            </a:r>
            <a:endParaRPr lang="en-US" dirty="0">
              <a:solidFill>
                <a:schemeClr val="tx1"/>
              </a:solidFill>
              <a:cs typeface="B Nazanin" pitchFamily="2" charset="-78"/>
            </a:endParaRPr>
          </a:p>
        </p:txBody>
      </p:sp>
      <p:sp>
        <p:nvSpPr>
          <p:cNvPr id="8" name="Diamond 7"/>
          <p:cNvSpPr/>
          <p:nvPr/>
        </p:nvSpPr>
        <p:spPr>
          <a:xfrm>
            <a:off x="4932040" y="1542285"/>
            <a:ext cx="2184158" cy="1224136"/>
          </a:xfrm>
          <a:prstGeom prst="diamon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وجود الزام قانوني براي پذيرش كار</a:t>
            </a:r>
            <a:endParaRPr lang="en-US" dirty="0">
              <a:solidFill>
                <a:schemeClr val="tx1"/>
              </a:solidFill>
              <a:cs typeface="B Nazanin" pitchFamily="2" charset="-78"/>
            </a:endParaRPr>
          </a:p>
        </p:txBody>
      </p:sp>
      <p:sp>
        <p:nvSpPr>
          <p:cNvPr id="9" name="Rectangle 8"/>
          <p:cNvSpPr/>
          <p:nvPr/>
        </p:nvSpPr>
        <p:spPr>
          <a:xfrm>
            <a:off x="1403648" y="5733256"/>
            <a:ext cx="3600400" cy="57606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شناخت اوليه از سيستم كنترل‌هاي داخلي و برآورد اوليه از خطر كنترل </a:t>
            </a:r>
            <a:r>
              <a:rPr lang="en-US" dirty="0" smtClean="0">
                <a:solidFill>
                  <a:schemeClr val="tx1"/>
                </a:solidFill>
                <a:cs typeface="B Nazanin" pitchFamily="2" charset="-78"/>
              </a:rPr>
              <a:t>CR</a:t>
            </a:r>
            <a:endParaRPr lang="en-US" dirty="0">
              <a:solidFill>
                <a:schemeClr val="tx1"/>
              </a:solidFill>
              <a:cs typeface="B Nazanin" pitchFamily="2" charset="-78"/>
            </a:endParaRPr>
          </a:p>
        </p:txBody>
      </p:sp>
      <p:sp>
        <p:nvSpPr>
          <p:cNvPr id="10" name="Rectangle 9"/>
          <p:cNvSpPr/>
          <p:nvPr/>
        </p:nvSpPr>
        <p:spPr>
          <a:xfrm>
            <a:off x="1403648" y="5085184"/>
            <a:ext cx="3600400" cy="360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براورد خطر ذاتي </a:t>
            </a:r>
            <a:r>
              <a:rPr lang="en-US" dirty="0" smtClean="0">
                <a:solidFill>
                  <a:schemeClr val="tx1"/>
                </a:solidFill>
                <a:cs typeface="B Nazanin" pitchFamily="2" charset="-78"/>
              </a:rPr>
              <a:t>AR</a:t>
            </a:r>
            <a:endParaRPr lang="en-US" dirty="0">
              <a:solidFill>
                <a:schemeClr val="tx1"/>
              </a:solidFill>
              <a:cs typeface="B Nazanin" pitchFamily="2" charset="-78"/>
            </a:endParaRPr>
          </a:p>
        </p:txBody>
      </p:sp>
      <p:sp>
        <p:nvSpPr>
          <p:cNvPr id="11" name="Rectangle 10"/>
          <p:cNvSpPr/>
          <p:nvPr/>
        </p:nvSpPr>
        <p:spPr>
          <a:xfrm>
            <a:off x="1403648" y="4149080"/>
            <a:ext cx="360040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برآورد خطر عدم كشف ناشي از بررسي تحليلي مقدماتي</a:t>
            </a:r>
            <a:r>
              <a:rPr lang="en-US" dirty="0">
                <a:solidFill>
                  <a:schemeClr val="tx1"/>
                </a:solidFill>
                <a:cs typeface="B Nazanin" pitchFamily="2" charset="-78"/>
              </a:rPr>
              <a:t> </a:t>
            </a:r>
            <a:r>
              <a:rPr lang="en-US" dirty="0" smtClean="0">
                <a:solidFill>
                  <a:schemeClr val="tx1"/>
                </a:solidFill>
                <a:cs typeface="B Nazanin" pitchFamily="2" charset="-78"/>
              </a:rPr>
              <a:t>APR </a:t>
            </a:r>
            <a:endParaRPr lang="en-US" dirty="0">
              <a:solidFill>
                <a:schemeClr val="tx1"/>
              </a:solidFill>
              <a:cs typeface="B Nazanin" pitchFamily="2" charset="-78"/>
            </a:endParaRPr>
          </a:p>
        </p:txBody>
      </p:sp>
      <p:sp>
        <p:nvSpPr>
          <p:cNvPr id="12" name="Rectangle 11"/>
          <p:cNvSpPr/>
          <p:nvPr/>
        </p:nvSpPr>
        <p:spPr>
          <a:xfrm>
            <a:off x="1388724" y="3319861"/>
            <a:ext cx="3600400" cy="504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كسب اطلاعات كلي و شناخت الزامات قانوني</a:t>
            </a:r>
            <a:endParaRPr lang="en-US" dirty="0">
              <a:solidFill>
                <a:schemeClr val="tx1"/>
              </a:solidFill>
              <a:cs typeface="B Nazanin" pitchFamily="2" charset="-78"/>
            </a:endParaRPr>
          </a:p>
        </p:txBody>
      </p:sp>
      <p:sp>
        <p:nvSpPr>
          <p:cNvPr id="14" name="Rectangle 13"/>
          <p:cNvSpPr/>
          <p:nvPr/>
        </p:nvSpPr>
        <p:spPr>
          <a:xfrm>
            <a:off x="7740352" y="1758309"/>
            <a:ext cx="1368152" cy="7920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نپذيرفتن كار</a:t>
            </a:r>
            <a:endParaRPr lang="en-US" dirty="0">
              <a:solidFill>
                <a:schemeClr val="tx1"/>
              </a:solidFill>
              <a:cs typeface="B Nazanin" pitchFamily="2" charset="-78"/>
            </a:endParaRPr>
          </a:p>
        </p:txBody>
      </p:sp>
      <p:cxnSp>
        <p:nvCxnSpPr>
          <p:cNvPr id="17" name="Straight Arrow Connector 16"/>
          <p:cNvCxnSpPr>
            <a:stCxn id="2" idx="2"/>
            <a:endCxn id="3" idx="0"/>
          </p:cNvCxnSpPr>
          <p:nvPr/>
        </p:nvCxnSpPr>
        <p:spPr>
          <a:xfrm>
            <a:off x="3203848" y="1216754"/>
            <a:ext cx="0" cy="2535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3" idx="3"/>
            <a:endCxn id="8" idx="1"/>
          </p:cNvCxnSpPr>
          <p:nvPr/>
        </p:nvCxnSpPr>
        <p:spPr>
          <a:xfrm>
            <a:off x="4247964" y="2154353"/>
            <a:ext cx="68407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8" idx="3"/>
            <a:endCxn id="14" idx="1"/>
          </p:cNvCxnSpPr>
          <p:nvPr/>
        </p:nvCxnSpPr>
        <p:spPr>
          <a:xfrm>
            <a:off x="7116198" y="2154353"/>
            <a:ext cx="6241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5268035" y="2994698"/>
            <a:ext cx="1512168" cy="1154382"/>
          </a:xfrm>
          <a:prstGeom prst="rect">
            <a:avLst/>
          </a:pr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اعلام نتيجه به واحد مورد رسيدگي و درج آن در پرونده</a:t>
            </a:r>
            <a:endParaRPr lang="en-US" dirty="0">
              <a:solidFill>
                <a:schemeClr val="tx1"/>
              </a:solidFill>
              <a:cs typeface="B Nazanin" pitchFamily="2" charset="-78"/>
            </a:endParaRPr>
          </a:p>
        </p:txBody>
      </p:sp>
      <p:sp>
        <p:nvSpPr>
          <p:cNvPr id="26" name="Oval 25"/>
          <p:cNvSpPr/>
          <p:nvPr/>
        </p:nvSpPr>
        <p:spPr>
          <a:xfrm>
            <a:off x="7920499" y="2936378"/>
            <a:ext cx="1007858" cy="101036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پايان</a:t>
            </a:r>
            <a:endParaRPr lang="en-US" dirty="0">
              <a:solidFill>
                <a:schemeClr val="tx1"/>
              </a:solidFill>
              <a:cs typeface="B Nazanin" pitchFamily="2" charset="-78"/>
            </a:endParaRPr>
          </a:p>
        </p:txBody>
      </p:sp>
      <p:cxnSp>
        <p:nvCxnSpPr>
          <p:cNvPr id="28" name="Straight Arrow Connector 27"/>
          <p:cNvCxnSpPr>
            <a:stCxn id="14" idx="2"/>
            <a:endCxn id="26" idx="0"/>
          </p:cNvCxnSpPr>
          <p:nvPr/>
        </p:nvCxnSpPr>
        <p:spPr>
          <a:xfrm>
            <a:off x="8424428" y="2550397"/>
            <a:ext cx="0" cy="3859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8" idx="2"/>
            <a:endCxn id="23" idx="0"/>
          </p:cNvCxnSpPr>
          <p:nvPr/>
        </p:nvCxnSpPr>
        <p:spPr>
          <a:xfrm>
            <a:off x="6024119" y="2766421"/>
            <a:ext cx="0" cy="22827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3" idx="2"/>
            <a:endCxn id="12" idx="0"/>
          </p:cNvCxnSpPr>
          <p:nvPr/>
        </p:nvCxnSpPr>
        <p:spPr>
          <a:xfrm flipH="1">
            <a:off x="3188924" y="2838429"/>
            <a:ext cx="14924" cy="4814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12" idx="2"/>
            <a:endCxn id="11" idx="0"/>
          </p:cNvCxnSpPr>
          <p:nvPr/>
        </p:nvCxnSpPr>
        <p:spPr>
          <a:xfrm>
            <a:off x="3188924" y="3823917"/>
            <a:ext cx="14924" cy="3251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11" idx="2"/>
            <a:endCxn id="10" idx="0"/>
          </p:cNvCxnSpPr>
          <p:nvPr/>
        </p:nvCxnSpPr>
        <p:spPr>
          <a:xfrm>
            <a:off x="3203848" y="4797152"/>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0" idx="2"/>
            <a:endCxn id="9" idx="0"/>
          </p:cNvCxnSpPr>
          <p:nvPr/>
        </p:nvCxnSpPr>
        <p:spPr>
          <a:xfrm>
            <a:off x="3203848" y="5445224"/>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4355976" y="1758309"/>
            <a:ext cx="504056" cy="3025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خير</a:t>
            </a:r>
            <a:endParaRPr lang="en-US" dirty="0">
              <a:solidFill>
                <a:schemeClr val="tx1"/>
              </a:solidFill>
              <a:cs typeface="B Nazanin" pitchFamily="2" charset="-78"/>
            </a:endParaRPr>
          </a:p>
        </p:txBody>
      </p:sp>
      <p:sp>
        <p:nvSpPr>
          <p:cNvPr id="45" name="Rectangle 44"/>
          <p:cNvSpPr/>
          <p:nvPr/>
        </p:nvSpPr>
        <p:spPr>
          <a:xfrm>
            <a:off x="3563888" y="2766421"/>
            <a:ext cx="504056" cy="3025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بله</a:t>
            </a:r>
            <a:endParaRPr lang="en-US" dirty="0">
              <a:solidFill>
                <a:schemeClr val="tx1"/>
              </a:solidFill>
              <a:cs typeface="B Nazanin" pitchFamily="2" charset="-78"/>
            </a:endParaRPr>
          </a:p>
        </p:txBody>
      </p:sp>
      <p:sp>
        <p:nvSpPr>
          <p:cNvPr id="46" name="Rectangle 45"/>
          <p:cNvSpPr/>
          <p:nvPr/>
        </p:nvSpPr>
        <p:spPr>
          <a:xfrm>
            <a:off x="7108075" y="1758308"/>
            <a:ext cx="504056" cy="3025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خير</a:t>
            </a:r>
            <a:endParaRPr lang="en-US" dirty="0">
              <a:solidFill>
                <a:schemeClr val="tx1"/>
              </a:solidFill>
              <a:cs typeface="B Nazanin" pitchFamily="2" charset="-78"/>
            </a:endParaRPr>
          </a:p>
        </p:txBody>
      </p:sp>
      <p:sp>
        <p:nvSpPr>
          <p:cNvPr id="47" name="Rectangle 46"/>
          <p:cNvSpPr/>
          <p:nvPr/>
        </p:nvSpPr>
        <p:spPr>
          <a:xfrm>
            <a:off x="6604019" y="2633839"/>
            <a:ext cx="504056" cy="3025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بله</a:t>
            </a:r>
            <a:endParaRPr lang="en-US" dirty="0">
              <a:solidFill>
                <a:schemeClr val="tx1"/>
              </a:solidFill>
              <a:cs typeface="B Nazanin" pitchFamily="2" charset="-78"/>
            </a:endParaRPr>
          </a:p>
        </p:txBody>
      </p:sp>
      <p:cxnSp>
        <p:nvCxnSpPr>
          <p:cNvPr id="50" name="Straight Arrow Connector 49"/>
          <p:cNvCxnSpPr>
            <a:stCxn id="23" idx="1"/>
            <a:endCxn id="12" idx="3"/>
          </p:cNvCxnSpPr>
          <p:nvPr/>
        </p:nvCxnSpPr>
        <p:spPr>
          <a:xfrm flipH="1">
            <a:off x="4989124" y="3571889"/>
            <a:ext cx="27891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9" idx="2"/>
          </p:cNvCxnSpPr>
          <p:nvPr/>
        </p:nvCxnSpPr>
        <p:spPr>
          <a:xfrm>
            <a:off x="3203848" y="6309320"/>
            <a:ext cx="0"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32574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889967" y="116632"/>
            <a:ext cx="8229600" cy="432048"/>
          </a:xfrm>
          <a:noFill/>
        </p:spPr>
        <p:txBody>
          <a:bodyPr>
            <a:normAutofit fontScale="90000"/>
          </a:bodyPr>
          <a:lstStyle/>
          <a:p>
            <a:pPr algn="r" rtl="1"/>
            <a:r>
              <a:rPr lang="fa-IR" sz="4000" dirty="0" smtClean="0">
                <a:solidFill>
                  <a:schemeClr val="tx1"/>
                </a:solidFill>
                <a:cs typeface="B Nazanin" pitchFamily="2" charset="-78"/>
              </a:rPr>
              <a:t>بخش اول : مرحله برنامه ريزي حسابرسي</a:t>
            </a:r>
            <a:endParaRPr lang="en-US" sz="4000" dirty="0">
              <a:solidFill>
                <a:schemeClr val="tx1"/>
              </a:solidFill>
              <a:cs typeface="B Nazanin" pitchFamily="2" charset="-78"/>
            </a:endParaRPr>
          </a:p>
        </p:txBody>
      </p:sp>
      <p:sp>
        <p:nvSpPr>
          <p:cNvPr id="3" name="Diamond 2"/>
          <p:cNvSpPr/>
          <p:nvPr/>
        </p:nvSpPr>
        <p:spPr>
          <a:xfrm>
            <a:off x="2195736" y="620687"/>
            <a:ext cx="2088232" cy="1578437"/>
          </a:xfrm>
          <a:prstGeom prst="diamon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tx1"/>
                </a:solidFill>
                <a:cs typeface="B Nazanin" pitchFamily="2" charset="-78"/>
              </a:rPr>
              <a:t>آيا صورتهاي مالي قابل حسابرسي است</a:t>
            </a:r>
            <a:endParaRPr lang="en-US" sz="1600" dirty="0">
              <a:solidFill>
                <a:schemeClr val="tx1"/>
              </a:solidFill>
              <a:cs typeface="B Nazanin" pitchFamily="2" charset="-78"/>
            </a:endParaRPr>
          </a:p>
        </p:txBody>
      </p:sp>
      <p:sp>
        <p:nvSpPr>
          <p:cNvPr id="9" name="Rectangle 8"/>
          <p:cNvSpPr/>
          <p:nvPr/>
        </p:nvSpPr>
        <p:spPr>
          <a:xfrm>
            <a:off x="1439652" y="4725144"/>
            <a:ext cx="3600400" cy="57606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تهيه بودجه و تنظيم قرارداد</a:t>
            </a:r>
            <a:endParaRPr lang="en-US" dirty="0">
              <a:solidFill>
                <a:schemeClr val="tx1"/>
              </a:solidFill>
              <a:cs typeface="B Nazanin" pitchFamily="2" charset="-78"/>
            </a:endParaRPr>
          </a:p>
        </p:txBody>
      </p:sp>
      <p:sp>
        <p:nvSpPr>
          <p:cNvPr id="10" name="Rectangle 9"/>
          <p:cNvSpPr/>
          <p:nvPr/>
        </p:nvSpPr>
        <p:spPr>
          <a:xfrm>
            <a:off x="1439652" y="4156466"/>
            <a:ext cx="3600400" cy="360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برآورد اوليه از خطر عدم كشف</a:t>
            </a:r>
            <a:r>
              <a:rPr lang="en-US" dirty="0" smtClean="0">
                <a:solidFill>
                  <a:schemeClr val="tx1"/>
                </a:solidFill>
                <a:cs typeface="B Nazanin" pitchFamily="2" charset="-78"/>
              </a:rPr>
              <a:t> TDDR </a:t>
            </a:r>
            <a:endParaRPr lang="en-US" dirty="0">
              <a:solidFill>
                <a:schemeClr val="tx1"/>
              </a:solidFill>
              <a:cs typeface="B Nazanin" pitchFamily="2" charset="-78"/>
            </a:endParaRPr>
          </a:p>
        </p:txBody>
      </p:sp>
      <p:sp>
        <p:nvSpPr>
          <p:cNvPr id="11" name="Rectangle 10"/>
          <p:cNvSpPr/>
          <p:nvPr/>
        </p:nvSpPr>
        <p:spPr>
          <a:xfrm>
            <a:off x="1439652" y="3284984"/>
            <a:ext cx="360040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تعيين خطر قابل پذيرش حسابرسي </a:t>
            </a:r>
            <a:r>
              <a:rPr lang="en-US" dirty="0" smtClean="0">
                <a:solidFill>
                  <a:schemeClr val="tx1"/>
                </a:solidFill>
                <a:cs typeface="B Nazanin" pitchFamily="2" charset="-78"/>
              </a:rPr>
              <a:t>AAR</a:t>
            </a:r>
            <a:endParaRPr lang="en-US" dirty="0">
              <a:solidFill>
                <a:schemeClr val="tx1"/>
              </a:solidFill>
              <a:cs typeface="B Nazanin" pitchFamily="2" charset="-78"/>
            </a:endParaRPr>
          </a:p>
        </p:txBody>
      </p:sp>
      <p:sp>
        <p:nvSpPr>
          <p:cNvPr id="12" name="Rectangle 11"/>
          <p:cNvSpPr/>
          <p:nvPr/>
        </p:nvSpPr>
        <p:spPr>
          <a:xfrm>
            <a:off x="1439652" y="2711951"/>
            <a:ext cx="3600400" cy="360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برآورد اهميت </a:t>
            </a:r>
            <a:r>
              <a:rPr lang="en-US" dirty="0" smtClean="0">
                <a:solidFill>
                  <a:schemeClr val="tx1"/>
                </a:solidFill>
                <a:cs typeface="B Nazanin" pitchFamily="2" charset="-78"/>
              </a:rPr>
              <a:t>M</a:t>
            </a:r>
            <a:endParaRPr lang="en-US" dirty="0">
              <a:solidFill>
                <a:schemeClr val="tx1"/>
              </a:solidFill>
              <a:cs typeface="B Nazanin" pitchFamily="2" charset="-78"/>
            </a:endParaRPr>
          </a:p>
        </p:txBody>
      </p:sp>
      <p:sp>
        <p:nvSpPr>
          <p:cNvPr id="15" name="Rectangle 14"/>
          <p:cNvSpPr/>
          <p:nvPr/>
        </p:nvSpPr>
        <p:spPr>
          <a:xfrm>
            <a:off x="5220072" y="1088742"/>
            <a:ext cx="360040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اعلام نوع اظهار نظر به واحد مورد رسيدگي (مجمع عمومي) يا كناره گيري از كار</a:t>
            </a:r>
            <a:endParaRPr lang="en-US" dirty="0">
              <a:solidFill>
                <a:schemeClr val="tx1"/>
              </a:solidFill>
              <a:cs typeface="B Nazanin" pitchFamily="2" charset="-78"/>
            </a:endParaRPr>
          </a:p>
        </p:txBody>
      </p:sp>
      <p:sp>
        <p:nvSpPr>
          <p:cNvPr id="16" name="Rectangle 15"/>
          <p:cNvSpPr/>
          <p:nvPr/>
        </p:nvSpPr>
        <p:spPr>
          <a:xfrm>
            <a:off x="1439652" y="5589240"/>
            <a:ext cx="3600400" cy="57606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تعيين اعضاي گروه حسابرسي</a:t>
            </a:r>
            <a:endParaRPr lang="en-US" dirty="0">
              <a:solidFill>
                <a:schemeClr val="tx1"/>
              </a:solidFill>
              <a:cs typeface="B Nazanin" pitchFamily="2" charset="-78"/>
            </a:endParaRPr>
          </a:p>
        </p:txBody>
      </p:sp>
      <p:cxnSp>
        <p:nvCxnSpPr>
          <p:cNvPr id="17" name="Straight Arrow Connector 16"/>
          <p:cNvCxnSpPr>
            <a:endCxn id="3" idx="0"/>
          </p:cNvCxnSpPr>
          <p:nvPr/>
        </p:nvCxnSpPr>
        <p:spPr>
          <a:xfrm>
            <a:off x="3239852" y="188640"/>
            <a:ext cx="0" cy="4320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Diamond 17"/>
          <p:cNvSpPr/>
          <p:nvPr/>
        </p:nvSpPr>
        <p:spPr>
          <a:xfrm>
            <a:off x="5580112" y="2096852"/>
            <a:ext cx="2880320" cy="1584176"/>
          </a:xfrm>
          <a:prstGeom prst="diamon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موافقت واحد مورد رسيدگي با ادامه كار يا وجود الزام قانوني</a:t>
            </a:r>
            <a:endParaRPr lang="en-US" dirty="0">
              <a:solidFill>
                <a:schemeClr val="tx1"/>
              </a:solidFill>
              <a:cs typeface="B Nazanin" pitchFamily="2" charset="-78"/>
            </a:endParaRPr>
          </a:p>
        </p:txBody>
      </p:sp>
      <p:cxnSp>
        <p:nvCxnSpPr>
          <p:cNvPr id="20" name="Straight Arrow Connector 19"/>
          <p:cNvCxnSpPr>
            <a:stCxn id="3" idx="3"/>
            <a:endCxn id="15" idx="1"/>
          </p:cNvCxnSpPr>
          <p:nvPr/>
        </p:nvCxnSpPr>
        <p:spPr>
          <a:xfrm>
            <a:off x="4283968" y="1409906"/>
            <a:ext cx="936104" cy="28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3" idx="2"/>
            <a:endCxn id="12" idx="0"/>
          </p:cNvCxnSpPr>
          <p:nvPr/>
        </p:nvCxnSpPr>
        <p:spPr>
          <a:xfrm>
            <a:off x="3239852" y="2199124"/>
            <a:ext cx="0" cy="5128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2" idx="2"/>
            <a:endCxn id="11" idx="0"/>
          </p:cNvCxnSpPr>
          <p:nvPr/>
        </p:nvCxnSpPr>
        <p:spPr>
          <a:xfrm>
            <a:off x="3239852" y="3071991"/>
            <a:ext cx="0" cy="21299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1" idx="2"/>
            <a:endCxn id="10" idx="0"/>
          </p:cNvCxnSpPr>
          <p:nvPr/>
        </p:nvCxnSpPr>
        <p:spPr>
          <a:xfrm>
            <a:off x="3239852" y="3933056"/>
            <a:ext cx="0" cy="2234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0" idx="2"/>
            <a:endCxn id="9" idx="0"/>
          </p:cNvCxnSpPr>
          <p:nvPr/>
        </p:nvCxnSpPr>
        <p:spPr>
          <a:xfrm>
            <a:off x="3239852" y="4516506"/>
            <a:ext cx="0" cy="2086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9" idx="2"/>
            <a:endCxn id="16" idx="0"/>
          </p:cNvCxnSpPr>
          <p:nvPr/>
        </p:nvCxnSpPr>
        <p:spPr>
          <a:xfrm>
            <a:off x="3239852" y="5301208"/>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15" idx="2"/>
            <a:endCxn id="18" idx="0"/>
          </p:cNvCxnSpPr>
          <p:nvPr/>
        </p:nvCxnSpPr>
        <p:spPr>
          <a:xfrm>
            <a:off x="7020272" y="1736814"/>
            <a:ext cx="0" cy="3600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18" idx="1"/>
            <a:endCxn id="12" idx="3"/>
          </p:cNvCxnSpPr>
          <p:nvPr/>
        </p:nvCxnSpPr>
        <p:spPr>
          <a:xfrm flipH="1">
            <a:off x="5040052" y="2888940"/>
            <a:ext cx="540060" cy="303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18" idx="2"/>
          </p:cNvCxnSpPr>
          <p:nvPr/>
        </p:nvCxnSpPr>
        <p:spPr>
          <a:xfrm>
            <a:off x="7020272" y="3681028"/>
            <a:ext cx="0" cy="6554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9" name="Oval 58"/>
          <p:cNvSpPr/>
          <p:nvPr/>
        </p:nvSpPr>
        <p:spPr>
          <a:xfrm>
            <a:off x="6480212" y="4323416"/>
            <a:ext cx="1080120" cy="107273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پايان</a:t>
            </a:r>
            <a:endParaRPr lang="en-US" dirty="0">
              <a:solidFill>
                <a:schemeClr val="tx1"/>
              </a:solidFill>
              <a:cs typeface="B Nazanin" pitchFamily="2" charset="-78"/>
            </a:endParaRPr>
          </a:p>
        </p:txBody>
      </p:sp>
      <p:sp>
        <p:nvSpPr>
          <p:cNvPr id="60" name="Rectangle 59"/>
          <p:cNvSpPr/>
          <p:nvPr/>
        </p:nvSpPr>
        <p:spPr>
          <a:xfrm>
            <a:off x="4499992" y="976108"/>
            <a:ext cx="504056" cy="3025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خير</a:t>
            </a:r>
            <a:endParaRPr lang="en-US" dirty="0">
              <a:solidFill>
                <a:schemeClr val="tx1"/>
              </a:solidFill>
              <a:cs typeface="B Nazanin" pitchFamily="2" charset="-78"/>
            </a:endParaRPr>
          </a:p>
        </p:txBody>
      </p:sp>
      <p:sp>
        <p:nvSpPr>
          <p:cNvPr id="61" name="Rectangle 60"/>
          <p:cNvSpPr/>
          <p:nvPr/>
        </p:nvSpPr>
        <p:spPr>
          <a:xfrm>
            <a:off x="7164288" y="3857487"/>
            <a:ext cx="504056" cy="3025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خير</a:t>
            </a:r>
            <a:endParaRPr lang="en-US" dirty="0">
              <a:solidFill>
                <a:schemeClr val="tx1"/>
              </a:solidFill>
              <a:cs typeface="B Nazanin" pitchFamily="2" charset="-78"/>
            </a:endParaRPr>
          </a:p>
        </p:txBody>
      </p:sp>
      <p:sp>
        <p:nvSpPr>
          <p:cNvPr id="62" name="Rectangle 61"/>
          <p:cNvSpPr/>
          <p:nvPr/>
        </p:nvSpPr>
        <p:spPr>
          <a:xfrm>
            <a:off x="3419872" y="2199125"/>
            <a:ext cx="504056" cy="3025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بله</a:t>
            </a:r>
            <a:endParaRPr lang="en-US" dirty="0">
              <a:solidFill>
                <a:schemeClr val="tx1"/>
              </a:solidFill>
              <a:cs typeface="B Nazanin" pitchFamily="2" charset="-78"/>
            </a:endParaRPr>
          </a:p>
        </p:txBody>
      </p:sp>
      <p:sp>
        <p:nvSpPr>
          <p:cNvPr id="63" name="Rectangle 62"/>
          <p:cNvSpPr/>
          <p:nvPr/>
        </p:nvSpPr>
        <p:spPr>
          <a:xfrm>
            <a:off x="5220072" y="2409412"/>
            <a:ext cx="504056" cy="3025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بله</a:t>
            </a:r>
            <a:endParaRPr lang="en-US" dirty="0">
              <a:solidFill>
                <a:schemeClr val="tx1"/>
              </a:solidFill>
              <a:cs typeface="B Nazanin" pitchFamily="2" charset="-78"/>
            </a:endParaRPr>
          </a:p>
        </p:txBody>
      </p:sp>
    </p:spTree>
    <p:extLst>
      <p:ext uri="{BB962C8B-B14F-4D97-AF65-F5344CB8AC3E}">
        <p14:creationId xmlns:p14="http://schemas.microsoft.com/office/powerpoint/2010/main" val="16887737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75928" y="1340768"/>
            <a:ext cx="8435280" cy="2664296"/>
          </a:xfrm>
          <a:prstGeom prst="rect">
            <a:avLst/>
          </a:prstGeom>
        </p:spPr>
        <p:txBody>
          <a:bodyPr vert="horz">
            <a:normAutofit fontScale="85000" lnSpcReduction="2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rtl="1">
              <a:buNone/>
            </a:pPr>
            <a:r>
              <a:rPr lang="fa-IR" sz="2400" dirty="0" smtClean="0">
                <a:cs typeface="B Nazanin" pitchFamily="2" charset="-78"/>
              </a:rPr>
              <a:t>1- اطلاعات لازم براي پذيرش كار:</a:t>
            </a:r>
          </a:p>
          <a:p>
            <a:pPr algn="just" rtl="1"/>
            <a:r>
              <a:rPr lang="fa-IR" sz="2400" dirty="0" smtClean="0">
                <a:cs typeface="B Nazanin" pitchFamily="2" charset="-78"/>
              </a:rPr>
              <a:t>صنعتي كه واحد مورد رسيدگي در آن فعاليت مي‌كند</a:t>
            </a:r>
          </a:p>
          <a:p>
            <a:pPr algn="just" rtl="1"/>
            <a:r>
              <a:rPr lang="fa-IR" sz="2400" dirty="0" smtClean="0">
                <a:cs typeface="B Nazanin" pitchFamily="2" charset="-78"/>
              </a:rPr>
              <a:t>هدف واحد مورد رسيدگي از حسابرسي</a:t>
            </a:r>
          </a:p>
          <a:p>
            <a:pPr algn="just" rtl="1"/>
            <a:r>
              <a:rPr lang="fa-IR" sz="2400" dirty="0" smtClean="0">
                <a:cs typeface="B Nazanin" pitchFamily="2" charset="-78"/>
              </a:rPr>
              <a:t>صورتهاي مالي دوره هاي قبل</a:t>
            </a:r>
          </a:p>
          <a:p>
            <a:pPr algn="just" rtl="1"/>
            <a:r>
              <a:rPr lang="fa-IR" sz="2400" dirty="0" smtClean="0">
                <a:cs typeface="B Nazanin" pitchFamily="2" charset="-78"/>
              </a:rPr>
              <a:t>دلايل تغيير حسابرس و گزارش حسابرسان پيشين</a:t>
            </a:r>
          </a:p>
          <a:p>
            <a:pPr algn="just" rtl="1"/>
            <a:r>
              <a:rPr lang="fa-IR" sz="2400" dirty="0" smtClean="0">
                <a:cs typeface="B Nazanin" pitchFamily="2" charset="-78"/>
              </a:rPr>
              <a:t>درستكاري و حسن شهرت مديران واحد مورد رسيدگي</a:t>
            </a:r>
          </a:p>
          <a:p>
            <a:pPr algn="just" rtl="1"/>
            <a:r>
              <a:rPr lang="fa-IR" sz="2400" dirty="0" smtClean="0">
                <a:cs typeface="B Nazanin" pitchFamily="2" charset="-78"/>
              </a:rPr>
              <a:t>وضعيت مالكيت و استفاده‌كنندگان صورتهاي مالي</a:t>
            </a:r>
          </a:p>
          <a:p>
            <a:pPr algn="just" rtl="1"/>
            <a:r>
              <a:rPr lang="fa-IR" sz="2400" dirty="0" smtClean="0">
                <a:cs typeface="B Nazanin" pitchFamily="2" charset="-78"/>
              </a:rPr>
              <a:t>قوانين و مقررات حاكم بر فعاليت واحد مورد رسيدگي</a:t>
            </a:r>
          </a:p>
          <a:p>
            <a:pPr marL="0" indent="0" algn="just" rtl="1">
              <a:buNone/>
            </a:pPr>
            <a:endParaRPr lang="fa-IR" sz="2400" dirty="0" smtClean="0">
              <a:cs typeface="B Nazanin" pitchFamily="2" charset="-78"/>
            </a:endParaRPr>
          </a:p>
          <a:p>
            <a:pPr marL="0" indent="0" algn="just" rtl="1">
              <a:buNone/>
            </a:pPr>
            <a:endParaRPr lang="fa-IR" sz="2400" dirty="0" smtClean="0">
              <a:cs typeface="B Nazanin" pitchFamily="2" charset="-78"/>
            </a:endParaRPr>
          </a:p>
          <a:p>
            <a:pPr marL="0" indent="0" algn="just" rtl="1">
              <a:buNone/>
            </a:pPr>
            <a:endParaRPr lang="fa-IR" sz="2400" dirty="0">
              <a:cs typeface="B Nazanin" pitchFamily="2" charset="-78"/>
            </a:endParaRPr>
          </a:p>
        </p:txBody>
      </p:sp>
      <p:sp>
        <p:nvSpPr>
          <p:cNvPr id="7" name="Title 1"/>
          <p:cNvSpPr>
            <a:spLocks noGrp="1"/>
          </p:cNvSpPr>
          <p:nvPr>
            <p:ph type="title"/>
          </p:nvPr>
        </p:nvSpPr>
        <p:spPr>
          <a:xfrm>
            <a:off x="395536" y="404664"/>
            <a:ext cx="8229600" cy="636680"/>
          </a:xfrm>
        </p:spPr>
        <p:txBody>
          <a:bodyPr>
            <a:normAutofit fontScale="90000"/>
          </a:bodyPr>
          <a:lstStyle/>
          <a:p>
            <a:pPr algn="r" rtl="1"/>
            <a:r>
              <a:rPr lang="fa-IR" sz="4000" dirty="0" smtClean="0">
                <a:cs typeface="B Nazanin" pitchFamily="2" charset="-78"/>
              </a:rPr>
              <a:t>بخش 1-1 : كسب اطلاعات لازم براي پذيرش كار</a:t>
            </a:r>
            <a:endParaRPr lang="en-US" sz="4000" dirty="0">
              <a:cs typeface="B Nazanin" pitchFamily="2" charset="-78"/>
            </a:endParaRPr>
          </a:p>
        </p:txBody>
      </p:sp>
      <p:sp>
        <p:nvSpPr>
          <p:cNvPr id="6" name="Content Placeholder 2"/>
          <p:cNvSpPr txBox="1">
            <a:spLocks/>
          </p:cNvSpPr>
          <p:nvPr/>
        </p:nvSpPr>
        <p:spPr>
          <a:xfrm>
            <a:off x="475928" y="4005064"/>
            <a:ext cx="8435280" cy="2520280"/>
          </a:xfrm>
          <a:prstGeom prst="rect">
            <a:avLst/>
          </a:prstGeom>
        </p:spPr>
        <p:txBody>
          <a:bodyPr vert="horz">
            <a:normAutofit fontScale="85000" lnSpcReduction="2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rtl="1">
              <a:buNone/>
            </a:pPr>
            <a:r>
              <a:rPr lang="fa-IR" sz="2400" dirty="0" smtClean="0">
                <a:cs typeface="B Nazanin" pitchFamily="2" charset="-78"/>
              </a:rPr>
              <a:t>2- حسابرس در شرايط زير بايد از پذيرش كار خودداري كند مگر الزامات قانوني براي پذيرش كار وجود داشته باشد.</a:t>
            </a:r>
          </a:p>
          <a:p>
            <a:pPr algn="just" rtl="1"/>
            <a:r>
              <a:rPr lang="fa-IR" sz="2400" dirty="0" smtClean="0">
                <a:cs typeface="B Nazanin" pitchFamily="2" charset="-78"/>
              </a:rPr>
              <a:t>مشكلات قانوني پذيرش كار</a:t>
            </a:r>
          </a:p>
          <a:p>
            <a:pPr algn="just" rtl="1"/>
            <a:r>
              <a:rPr lang="fa-IR" sz="2400" dirty="0" smtClean="0">
                <a:cs typeface="B Nazanin" pitchFamily="2" charset="-78"/>
              </a:rPr>
              <a:t>مشكلات استقلال حسابرس</a:t>
            </a:r>
          </a:p>
          <a:p>
            <a:pPr algn="just" rtl="1"/>
            <a:r>
              <a:rPr lang="fa-IR" sz="2400" dirty="0" smtClean="0">
                <a:cs typeface="B Nazanin" pitchFamily="2" charset="-78"/>
              </a:rPr>
              <a:t>نداشتن شرايط لازم براي حسابرسي</a:t>
            </a:r>
          </a:p>
          <a:p>
            <a:pPr algn="just" rtl="1"/>
            <a:r>
              <a:rPr lang="fa-IR" sz="2400" dirty="0" smtClean="0">
                <a:cs typeface="B Nazanin" pitchFamily="2" charset="-78"/>
              </a:rPr>
              <a:t>ناتواني پرداخت هزينه حسابرسي توسط واحد</a:t>
            </a:r>
          </a:p>
          <a:p>
            <a:pPr algn="just" rtl="1"/>
            <a:r>
              <a:rPr lang="fa-IR" sz="2400" dirty="0" smtClean="0">
                <a:cs typeface="B Nazanin" pitchFamily="2" charset="-78"/>
              </a:rPr>
              <a:t>دلايل نامناسب تغيير حسابرس</a:t>
            </a:r>
          </a:p>
          <a:p>
            <a:pPr algn="just" rtl="1"/>
            <a:r>
              <a:rPr lang="fa-IR" sz="2400" dirty="0" smtClean="0">
                <a:cs typeface="B Nazanin" pitchFamily="2" charset="-78"/>
              </a:rPr>
              <a:t>مشكلات سوء مديريت واحد مورد رسيدگي(بالا بودن خطر ذاتي)</a:t>
            </a:r>
          </a:p>
        </p:txBody>
      </p:sp>
    </p:spTree>
    <p:extLst>
      <p:ext uri="{BB962C8B-B14F-4D97-AF65-F5344CB8AC3E}">
        <p14:creationId xmlns:p14="http://schemas.microsoft.com/office/powerpoint/2010/main" val="1910256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75928" y="1340768"/>
            <a:ext cx="8435280" cy="2088232"/>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rtl="1">
              <a:buNone/>
            </a:pPr>
            <a:r>
              <a:rPr lang="fa-IR" sz="2400" dirty="0" smtClean="0">
                <a:cs typeface="B Nazanin" pitchFamily="2" charset="-78"/>
              </a:rPr>
              <a:t>بر اساس بخش 31 استانداردهاي حسابرسي با عنوان </a:t>
            </a:r>
            <a:r>
              <a:rPr lang="en-US" sz="2400" dirty="0" smtClean="0">
                <a:cs typeface="B Nazanin" pitchFamily="2" charset="-78"/>
              </a:rPr>
              <a:t>“</a:t>
            </a:r>
            <a:r>
              <a:rPr lang="fa-IR" sz="2400" dirty="0" smtClean="0">
                <a:cs typeface="B Nazanin" pitchFamily="2" charset="-78"/>
              </a:rPr>
              <a:t> </a:t>
            </a:r>
            <a:r>
              <a:rPr lang="fa-IR" sz="2400" b="1" dirty="0" smtClean="0">
                <a:cs typeface="B Nazanin" pitchFamily="2" charset="-78"/>
              </a:rPr>
              <a:t>شناخت فعاليت واحد مورد رسيدگي</a:t>
            </a:r>
            <a:r>
              <a:rPr lang="en-US" sz="2400" dirty="0" smtClean="0">
                <a:cs typeface="B Nazanin" pitchFamily="2" charset="-78"/>
              </a:rPr>
              <a:t>”</a:t>
            </a:r>
            <a:r>
              <a:rPr lang="fa-IR" sz="2400" dirty="0" smtClean="0">
                <a:cs typeface="B Nazanin" pitchFamily="2" charset="-78"/>
              </a:rPr>
              <a:t> حسابرس در رسيدگي به صورتهاي مالي بايد چنان شناختي از فعاليت واحد مورد رسيدگي داشته باشد يا به دست آورد كه براي درك روش كار و شناسايي آن گروه از رويدادها و معاملاتي كه به اعتقاد حسابرس مي‌تواند بر صورتهاي مالي يا رسيدگي‌ها يا گزارش وي اثر عمده اي بگذارد كافي باشد.</a:t>
            </a:r>
          </a:p>
          <a:p>
            <a:pPr marL="0" indent="0" algn="just" rtl="1">
              <a:buNone/>
            </a:pPr>
            <a:endParaRPr lang="fa-IR" sz="2400" dirty="0" smtClean="0">
              <a:cs typeface="B Nazanin" pitchFamily="2" charset="-78"/>
            </a:endParaRPr>
          </a:p>
          <a:p>
            <a:pPr marL="0" indent="0" algn="just" rtl="1">
              <a:buNone/>
            </a:pPr>
            <a:endParaRPr lang="fa-IR" sz="2400" dirty="0" smtClean="0">
              <a:cs typeface="B Nazanin" pitchFamily="2" charset="-78"/>
            </a:endParaRPr>
          </a:p>
          <a:p>
            <a:pPr marL="0" indent="0" algn="just" rtl="1">
              <a:buNone/>
            </a:pPr>
            <a:endParaRPr lang="fa-IR" sz="2400" dirty="0">
              <a:cs typeface="B Nazanin" pitchFamily="2" charset="-78"/>
            </a:endParaRPr>
          </a:p>
        </p:txBody>
      </p:sp>
      <p:sp>
        <p:nvSpPr>
          <p:cNvPr id="7" name="Title 1"/>
          <p:cNvSpPr>
            <a:spLocks noGrp="1"/>
          </p:cNvSpPr>
          <p:nvPr>
            <p:ph type="title"/>
          </p:nvPr>
        </p:nvSpPr>
        <p:spPr>
          <a:xfrm>
            <a:off x="457200" y="704089"/>
            <a:ext cx="8229600" cy="636680"/>
          </a:xfrm>
        </p:spPr>
        <p:txBody>
          <a:bodyPr>
            <a:normAutofit fontScale="90000"/>
          </a:bodyPr>
          <a:lstStyle/>
          <a:p>
            <a:pPr algn="r" rtl="1"/>
            <a:r>
              <a:rPr lang="fa-IR" sz="4000" dirty="0" smtClean="0">
                <a:cs typeface="B Nazanin" pitchFamily="2" charset="-78"/>
              </a:rPr>
              <a:t>بخش 2-1 : كسب اطلاعات كلي و شناخت الزامات قانوني</a:t>
            </a:r>
            <a:endParaRPr lang="en-US" sz="4000" dirty="0">
              <a:cs typeface="B Nazanin" pitchFamily="2" charset="-78"/>
            </a:endParaRPr>
          </a:p>
        </p:txBody>
      </p:sp>
      <p:sp>
        <p:nvSpPr>
          <p:cNvPr id="6" name="Content Placeholder 2"/>
          <p:cNvSpPr txBox="1">
            <a:spLocks/>
          </p:cNvSpPr>
          <p:nvPr/>
        </p:nvSpPr>
        <p:spPr>
          <a:xfrm>
            <a:off x="475928" y="3429000"/>
            <a:ext cx="8435280" cy="2952328"/>
          </a:xfrm>
          <a:prstGeom prst="rect">
            <a:avLst/>
          </a:prstGeom>
        </p:spPr>
        <p:txBody>
          <a:bodyPr vert="horz">
            <a:normAutofit fontScale="925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rtl="1">
              <a:buNone/>
            </a:pPr>
            <a:r>
              <a:rPr lang="fa-IR" sz="2400" dirty="0" smtClean="0">
                <a:cs typeface="B Nazanin" pitchFamily="2" charset="-78"/>
              </a:rPr>
              <a:t>عناوين كلي اين موضوعات:</a:t>
            </a:r>
          </a:p>
          <a:p>
            <a:pPr algn="just" rtl="1">
              <a:buFont typeface="Arial" pitchFamily="34" charset="0"/>
              <a:buChar char="•"/>
            </a:pPr>
            <a:r>
              <a:rPr lang="fa-IR" sz="2400" dirty="0" smtClean="0">
                <a:cs typeface="B Nazanin" pitchFamily="2" charset="-78"/>
              </a:rPr>
              <a:t>عوامل عمومي اقتصادي</a:t>
            </a:r>
          </a:p>
          <a:p>
            <a:pPr algn="just" rtl="1">
              <a:buFont typeface="Arial" pitchFamily="34" charset="0"/>
              <a:buChar char="•"/>
            </a:pPr>
            <a:r>
              <a:rPr lang="fa-IR" sz="2400" dirty="0" smtClean="0">
                <a:cs typeface="B Nazanin" pitchFamily="2" charset="-78"/>
              </a:rPr>
              <a:t>صنعت و ساير شرايط مهم موثر بر فعاليت واحد مورد رسيدگي</a:t>
            </a:r>
          </a:p>
          <a:p>
            <a:pPr algn="just" rtl="1">
              <a:buFont typeface="Arial" pitchFamily="34" charset="0"/>
              <a:buChar char="•"/>
            </a:pPr>
            <a:r>
              <a:rPr lang="fa-IR" sz="2400" dirty="0" smtClean="0">
                <a:cs typeface="B Nazanin" pitchFamily="2" charset="-78"/>
              </a:rPr>
              <a:t>اطلاعات مربوط به واحد مورد رسيدگي</a:t>
            </a:r>
            <a:r>
              <a:rPr lang="fa-IR" sz="2400" dirty="0">
                <a:cs typeface="B Nazanin" pitchFamily="2" charset="-78"/>
              </a:rPr>
              <a:t> </a:t>
            </a:r>
            <a:r>
              <a:rPr lang="fa-IR" sz="2400" dirty="0" smtClean="0">
                <a:cs typeface="B Nazanin" pitchFamily="2" charset="-78"/>
              </a:rPr>
              <a:t>(مديريت، مالكيت، نوع فعاليت، محصولات، بازار و ...)</a:t>
            </a:r>
          </a:p>
          <a:p>
            <a:pPr algn="just" rtl="1">
              <a:buFont typeface="Arial" pitchFamily="34" charset="0"/>
              <a:buChar char="•"/>
            </a:pPr>
            <a:r>
              <a:rPr lang="fa-IR" sz="2400" dirty="0" smtClean="0">
                <a:cs typeface="B Nazanin" pitchFamily="2" charset="-78"/>
              </a:rPr>
              <a:t>بررسي صورتهاي مالي شامل نسبت‌ها و روند‌ها</a:t>
            </a:r>
          </a:p>
          <a:p>
            <a:pPr algn="just" rtl="1">
              <a:buFont typeface="Arial" pitchFamily="34" charset="0"/>
              <a:buChar char="•"/>
            </a:pPr>
            <a:r>
              <a:rPr lang="fa-IR" sz="2400" dirty="0" smtClean="0">
                <a:cs typeface="B Nazanin" pitchFamily="2" charset="-78"/>
              </a:rPr>
              <a:t>محيط گزارشگري</a:t>
            </a:r>
          </a:p>
          <a:p>
            <a:pPr algn="just" rtl="1">
              <a:buFont typeface="Arial" pitchFamily="34" charset="0"/>
              <a:buChar char="•"/>
            </a:pPr>
            <a:r>
              <a:rPr lang="fa-IR" sz="2400" dirty="0" smtClean="0">
                <a:cs typeface="B Nazanin" pitchFamily="2" charset="-78"/>
              </a:rPr>
              <a:t>قوانين</a:t>
            </a:r>
          </a:p>
        </p:txBody>
      </p:sp>
    </p:spTree>
    <p:extLst>
      <p:ext uri="{BB962C8B-B14F-4D97-AF65-F5344CB8AC3E}">
        <p14:creationId xmlns:p14="http://schemas.microsoft.com/office/powerpoint/2010/main" val="3856303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75928" y="2060848"/>
            <a:ext cx="8435280" cy="4392488"/>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rtl="1">
              <a:buNone/>
            </a:pPr>
            <a:r>
              <a:rPr lang="fa-IR" sz="2400" dirty="0" smtClean="0">
                <a:cs typeface="B Nazanin" pitchFamily="2" charset="-78"/>
              </a:rPr>
              <a:t>بررسي‌هاي تحليلي يعني تجذيه و تحليل نسبتها و روند هاي عمده(شامل پيجويي نوسانات)و روابط مالي و غير مالي بدست‌ آمده كه با ساير اطلاعات مربوط يا اقلام پيش‌بيني شده مغايرت دارد.</a:t>
            </a:r>
          </a:p>
          <a:p>
            <a:pPr marL="0" indent="0" algn="just" rtl="1">
              <a:buNone/>
            </a:pPr>
            <a:r>
              <a:rPr lang="fa-IR" sz="2400" dirty="0" smtClean="0">
                <a:cs typeface="B Nazanin" pitchFamily="2" charset="-78"/>
              </a:rPr>
              <a:t>بررسي‌هاي تحليلي در مرحله برنامه‌ريزي به منظور كسب شناخت از فعاليت هاي واحد مورد رسيدگي و تعيين زمينه هاي مخاطره آميز كار است.</a:t>
            </a:r>
          </a:p>
          <a:p>
            <a:pPr marL="0" indent="0" algn="just" rtl="1">
              <a:buNone/>
            </a:pPr>
            <a:r>
              <a:rPr lang="fa-IR" sz="2400" dirty="0" smtClean="0">
                <a:cs typeface="B Nazanin" pitchFamily="2" charset="-78"/>
              </a:rPr>
              <a:t>فايل </a:t>
            </a:r>
            <a:r>
              <a:rPr lang="en-US" sz="2400" dirty="0" smtClean="0">
                <a:cs typeface="B Nazanin" pitchFamily="2" charset="-78"/>
              </a:rPr>
              <a:t>excel</a:t>
            </a:r>
          </a:p>
          <a:p>
            <a:pPr marL="0" indent="0" algn="just" rtl="1">
              <a:buNone/>
            </a:pPr>
            <a:endParaRPr lang="en-US" sz="2400" dirty="0">
              <a:cs typeface="B Nazanin" pitchFamily="2" charset="-78"/>
            </a:endParaRPr>
          </a:p>
          <a:p>
            <a:pPr marL="0" indent="0" algn="just" rtl="1">
              <a:buNone/>
            </a:pPr>
            <a:endParaRPr lang="fa-IR" sz="2400" dirty="0">
              <a:cs typeface="B Nazanin" pitchFamily="2" charset="-78"/>
            </a:endParaRPr>
          </a:p>
          <a:p>
            <a:pPr marL="0" indent="0" algn="just" rtl="1">
              <a:buNone/>
            </a:pPr>
            <a:endParaRPr lang="fa-IR" sz="2400" dirty="0" smtClean="0">
              <a:cs typeface="B Nazanin" pitchFamily="2" charset="-78"/>
            </a:endParaRPr>
          </a:p>
          <a:p>
            <a:pPr marL="0" indent="0" algn="just" rtl="1">
              <a:buNone/>
            </a:pPr>
            <a:endParaRPr lang="fa-IR" sz="2400" dirty="0" smtClean="0">
              <a:cs typeface="B Nazanin" pitchFamily="2" charset="-78"/>
            </a:endParaRPr>
          </a:p>
          <a:p>
            <a:pPr marL="0" indent="0" algn="just" rtl="1">
              <a:buNone/>
            </a:pPr>
            <a:endParaRPr lang="fa-IR" sz="2400" dirty="0">
              <a:cs typeface="B Nazanin" pitchFamily="2" charset="-78"/>
            </a:endParaRPr>
          </a:p>
        </p:txBody>
      </p:sp>
      <p:sp>
        <p:nvSpPr>
          <p:cNvPr id="7" name="Title 1"/>
          <p:cNvSpPr>
            <a:spLocks noGrp="1"/>
          </p:cNvSpPr>
          <p:nvPr>
            <p:ph type="title"/>
          </p:nvPr>
        </p:nvSpPr>
        <p:spPr>
          <a:xfrm>
            <a:off x="475928" y="260648"/>
            <a:ext cx="8229600" cy="924711"/>
          </a:xfrm>
        </p:spPr>
        <p:txBody>
          <a:bodyPr>
            <a:noAutofit/>
          </a:bodyPr>
          <a:lstStyle/>
          <a:p>
            <a:pPr algn="ctr" rtl="1"/>
            <a:r>
              <a:rPr lang="fa-IR" sz="3200" dirty="0" smtClean="0">
                <a:cs typeface="B Nazanin" pitchFamily="2" charset="-78"/>
              </a:rPr>
              <a:t>بخش 3-1 : برآورد خطر عدم عدم كشف ناشي از بررسي تحليلي مقدماتي (</a:t>
            </a:r>
            <a:r>
              <a:rPr lang="en-US" sz="3200" dirty="0" smtClean="0">
                <a:cs typeface="B Nazanin" pitchFamily="2" charset="-78"/>
              </a:rPr>
              <a:t>APR</a:t>
            </a:r>
            <a:r>
              <a:rPr lang="fa-IR" sz="3200" dirty="0" smtClean="0">
                <a:cs typeface="B Nazanin" pitchFamily="2" charset="-78"/>
              </a:rPr>
              <a:t>)</a:t>
            </a:r>
            <a:endParaRPr lang="en-US" sz="3200" dirty="0">
              <a:cs typeface="B Nazanin" pitchFamily="2" charset="-78"/>
            </a:endParaRPr>
          </a:p>
        </p:txBody>
      </p:sp>
    </p:spTree>
    <p:extLst>
      <p:ext uri="{BB962C8B-B14F-4D97-AF65-F5344CB8AC3E}">
        <p14:creationId xmlns:p14="http://schemas.microsoft.com/office/powerpoint/2010/main" val="3933786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57224" y="1196752"/>
            <a:ext cx="7603208" cy="5472608"/>
          </a:xfrm>
        </p:spPr>
        <p:txBody>
          <a:bodyPr>
            <a:normAutofit lnSpcReduction="10000"/>
          </a:bodyPr>
          <a:lstStyle/>
          <a:p>
            <a:pPr algn="just" rtl="1"/>
            <a:r>
              <a:rPr lang="fa-IR" sz="2400" b="1" u="sng" dirty="0" smtClean="0">
                <a:solidFill>
                  <a:srgbClr val="00B0F0"/>
                </a:solidFill>
                <a:cs typeface="B Nazanin" pitchFamily="2" charset="-78"/>
              </a:rPr>
              <a:t>خطر ذاتی (</a:t>
            </a:r>
            <a:r>
              <a:rPr lang="en-US" sz="2400" b="1" u="sng" dirty="0" smtClean="0">
                <a:solidFill>
                  <a:srgbClr val="00B0F0"/>
                </a:solidFill>
                <a:cs typeface="B Nazanin" pitchFamily="2" charset="-78"/>
              </a:rPr>
              <a:t>Inherent Risk</a:t>
            </a:r>
            <a:r>
              <a:rPr lang="fa-IR" sz="2400" b="1" u="sng" dirty="0" smtClean="0">
                <a:solidFill>
                  <a:srgbClr val="00B0F0"/>
                </a:solidFill>
                <a:cs typeface="B Nazanin" pitchFamily="2" charset="-78"/>
              </a:rPr>
              <a:t>)</a:t>
            </a:r>
            <a:r>
              <a:rPr lang="fa-IR" sz="2400" b="1" dirty="0" smtClean="0">
                <a:solidFill>
                  <a:schemeClr val="tx1"/>
                </a:solidFill>
                <a:cs typeface="B Nazanin" pitchFamily="2" charset="-78"/>
              </a:rPr>
              <a:t> </a:t>
            </a:r>
            <a:r>
              <a:rPr lang="fa-IR" sz="2400" dirty="0" smtClean="0">
                <a:solidFill>
                  <a:schemeClr val="tx1"/>
                </a:solidFill>
                <a:cs typeface="B Nazanin" pitchFamily="2" charset="-78"/>
              </a:rPr>
              <a:t>یعنی آسیب  پذیری مانده یک حساب یا گروهی از معاملات در مقابل اشتباهات ویاتحریفهایي که بتواند به تنهایي و یا در مجموع با اشتباهات و یا تحریفهای موجود در سایر مانده حسابها یا گروههای معاملات با اهمیت  باشد با فرض اینکه برای آن هیچ کنترل داخلی وجود نداشته باشد.</a:t>
            </a:r>
          </a:p>
          <a:p>
            <a:pPr algn="just" rtl="1"/>
            <a:r>
              <a:rPr lang="fa-IR" sz="2400" dirty="0" smtClean="0">
                <a:solidFill>
                  <a:schemeClr val="tx1"/>
                </a:solidFill>
                <a:cs typeface="B Nazanin" pitchFamily="2" charset="-78"/>
              </a:rPr>
              <a:t>خطر ذاتی در دو سطح براورد می شود:</a:t>
            </a:r>
          </a:p>
          <a:p>
            <a:pPr algn="just" rtl="1"/>
            <a:r>
              <a:rPr lang="fa-IR" sz="2400" dirty="0">
                <a:solidFill>
                  <a:schemeClr val="tx1"/>
                </a:solidFill>
                <a:cs typeface="B Nazanin" pitchFamily="2" charset="-78"/>
              </a:rPr>
              <a:t>1</a:t>
            </a:r>
            <a:r>
              <a:rPr lang="fa-IR" sz="2400" dirty="0" smtClean="0">
                <a:solidFill>
                  <a:schemeClr val="tx1"/>
                </a:solidFill>
                <a:cs typeface="B Nazanin" pitchFamily="2" charset="-78"/>
              </a:rPr>
              <a:t>-در سطح صورتهای مالی (در سطح واحد مورد رسیدگی )</a:t>
            </a:r>
          </a:p>
          <a:p>
            <a:pPr algn="just" rtl="1"/>
            <a:r>
              <a:rPr lang="fa-IR" sz="2400" dirty="0" smtClean="0">
                <a:cs typeface="B Nazanin" pitchFamily="2" charset="-78"/>
              </a:rPr>
              <a:t>(جدول فايل </a:t>
            </a:r>
            <a:r>
              <a:rPr lang="en-US" sz="2400" dirty="0" smtClean="0">
                <a:cs typeface="B Nazanin" pitchFamily="2" charset="-78"/>
              </a:rPr>
              <a:t>EXCEL</a:t>
            </a:r>
            <a:r>
              <a:rPr lang="fa-IR" sz="2400" dirty="0" smtClean="0">
                <a:cs typeface="B Nazanin" pitchFamily="2" charset="-78"/>
              </a:rPr>
              <a:t> )</a:t>
            </a:r>
            <a:endParaRPr lang="fa-IR" sz="2400" dirty="0" smtClean="0">
              <a:solidFill>
                <a:schemeClr val="tx1"/>
              </a:solidFill>
              <a:cs typeface="B Nazanin" pitchFamily="2" charset="-78"/>
            </a:endParaRPr>
          </a:p>
          <a:p>
            <a:pPr algn="just" rtl="1"/>
            <a:r>
              <a:rPr lang="fa-IR" sz="2400" dirty="0" smtClean="0">
                <a:solidFill>
                  <a:schemeClr val="tx1"/>
                </a:solidFill>
                <a:cs typeface="B Nazanin" pitchFamily="2" charset="-78"/>
              </a:rPr>
              <a:t>2-در سطح مانده حسابها و گروههای معاملات</a:t>
            </a:r>
          </a:p>
          <a:p>
            <a:pPr algn="just" rtl="1"/>
            <a:r>
              <a:rPr lang="fa-IR" sz="2400" dirty="0">
                <a:cs typeface="B Nazanin" pitchFamily="2" charset="-78"/>
              </a:rPr>
              <a:t>(جدول فايل </a:t>
            </a:r>
            <a:r>
              <a:rPr lang="en-US" sz="2400" dirty="0">
                <a:cs typeface="B Nazanin" pitchFamily="2" charset="-78"/>
              </a:rPr>
              <a:t>EXCEL</a:t>
            </a:r>
            <a:r>
              <a:rPr lang="fa-IR" sz="2400" dirty="0">
                <a:cs typeface="B Nazanin" pitchFamily="2" charset="-78"/>
              </a:rPr>
              <a:t> </a:t>
            </a:r>
            <a:r>
              <a:rPr lang="fa-IR" sz="2400" dirty="0" smtClean="0">
                <a:cs typeface="B Nazanin" pitchFamily="2" charset="-78"/>
              </a:rPr>
              <a:t>)</a:t>
            </a:r>
            <a:endParaRPr lang="en-US" sz="2400" dirty="0" smtClean="0">
              <a:cs typeface="B Nazanin" pitchFamily="2" charset="-78"/>
            </a:endParaRPr>
          </a:p>
          <a:p>
            <a:pPr algn="just" rtl="1"/>
            <a:r>
              <a:rPr lang="fa-IR" sz="2400" dirty="0" smtClean="0">
                <a:solidFill>
                  <a:schemeClr val="accent1">
                    <a:lumMod val="75000"/>
                  </a:schemeClr>
                </a:solidFill>
                <a:cs typeface="B Nazanin" pitchFamily="2" charset="-78"/>
              </a:rPr>
              <a:t>توضيح :چنانچه خطر ذاتي هر حساب بيشتر از خطر ذاتي در سطح صورتهاي مالي باشد، خطر داتي مانده حساب انتخاب مي‌شود</a:t>
            </a:r>
          </a:p>
          <a:p>
            <a:pPr algn="just" rtl="1"/>
            <a:r>
              <a:rPr lang="fa-IR" sz="2400" dirty="0" smtClean="0">
                <a:solidFill>
                  <a:schemeClr val="accent1">
                    <a:lumMod val="75000"/>
                  </a:schemeClr>
                </a:solidFill>
                <a:cs typeface="B Nazanin" pitchFamily="2" charset="-78"/>
              </a:rPr>
              <a:t>چنانچه خطر ذاتي مانده هر حساب كمتر از خطر ذاتي در سطح صورتهاي مالي باشد، ميانگين آن دو به عنوان خطر ذاتي مانده حساب در نظر گرفته مي‌شود.</a:t>
            </a:r>
            <a:endParaRPr lang="fa-IR" sz="2400" dirty="0">
              <a:solidFill>
                <a:schemeClr val="accent1">
                  <a:lumMod val="75000"/>
                </a:schemeClr>
              </a:solidFill>
              <a:cs typeface="B Nazanin" pitchFamily="2" charset="-78"/>
            </a:endParaRPr>
          </a:p>
          <a:p>
            <a:pPr algn="just" rtl="1"/>
            <a:endParaRPr lang="fa-IR" sz="2400" dirty="0" smtClean="0">
              <a:solidFill>
                <a:schemeClr val="tx1"/>
              </a:solidFill>
              <a:cs typeface="B Nazanin" pitchFamily="2" charset="-78"/>
            </a:endParaRPr>
          </a:p>
          <a:p>
            <a:pPr algn="just" rtl="1"/>
            <a:endParaRPr lang="fa-IR" sz="2400" dirty="0" smtClean="0">
              <a:solidFill>
                <a:schemeClr val="tx1"/>
              </a:solidFill>
              <a:cs typeface="B Nazanin" pitchFamily="2" charset="-78"/>
            </a:endParaRPr>
          </a:p>
          <a:p>
            <a:pPr algn="just" rtl="1"/>
            <a:endParaRPr lang="fa-IR" sz="2400" dirty="0" smtClean="0">
              <a:cs typeface="B Nazanin" pitchFamily="2" charset="-78"/>
            </a:endParaRPr>
          </a:p>
          <a:p>
            <a:pPr algn="just" rtl="1"/>
            <a:endParaRPr lang="fa-IR" sz="2400" dirty="0" smtClean="0">
              <a:solidFill>
                <a:schemeClr val="tx1"/>
              </a:solidFill>
              <a:cs typeface="B Nazanin" pitchFamily="2" charset="-78"/>
            </a:endParaRPr>
          </a:p>
          <a:p>
            <a:pPr algn="just" rtl="1"/>
            <a:endParaRPr lang="fa-IR" sz="2400" dirty="0">
              <a:cs typeface="B Nazanin" pitchFamily="2" charset="-78"/>
            </a:endParaRPr>
          </a:p>
          <a:p>
            <a:pPr algn="just" rtl="1"/>
            <a:endParaRPr lang="fa-IR" sz="2400" dirty="0" smtClean="0">
              <a:solidFill>
                <a:schemeClr val="tx1"/>
              </a:solidFill>
              <a:cs typeface="B Nazanin" pitchFamily="2" charset="-78"/>
            </a:endParaRPr>
          </a:p>
          <a:p>
            <a:pPr algn="just" rtl="1"/>
            <a:endParaRPr lang="fa-IR" sz="2400" dirty="0">
              <a:cs typeface="B Nazanin" pitchFamily="2" charset="-78"/>
            </a:endParaRPr>
          </a:p>
          <a:p>
            <a:pPr algn="just" rtl="1"/>
            <a:endParaRPr lang="fa-IR" sz="2400" dirty="0" smtClean="0">
              <a:solidFill>
                <a:schemeClr val="tx1"/>
              </a:solidFill>
              <a:cs typeface="B Nazanin" pitchFamily="2" charset="-78"/>
            </a:endParaRPr>
          </a:p>
          <a:p>
            <a:pPr algn="just" rtl="1"/>
            <a:endParaRPr lang="fa-IR" sz="2400" dirty="0">
              <a:cs typeface="B Nazanin" pitchFamily="2" charset="-78"/>
            </a:endParaRPr>
          </a:p>
          <a:p>
            <a:pPr algn="just" rtl="1"/>
            <a:endParaRPr lang="fa-IR" sz="2400" dirty="0">
              <a:solidFill>
                <a:schemeClr val="tx1"/>
              </a:solidFill>
              <a:cs typeface="B Nazanin" pitchFamily="2" charset="-78"/>
            </a:endParaRPr>
          </a:p>
        </p:txBody>
      </p:sp>
      <p:sp>
        <p:nvSpPr>
          <p:cNvPr id="5" name="Title 1"/>
          <p:cNvSpPr txBox="1">
            <a:spLocks/>
          </p:cNvSpPr>
          <p:nvPr/>
        </p:nvSpPr>
        <p:spPr>
          <a:xfrm>
            <a:off x="457200" y="268089"/>
            <a:ext cx="8229600" cy="784648"/>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lvl1pPr algn="r" rtl="0" eaLnBrk="1" latinLnBrk="0" hangingPunct="1">
              <a:spcBef>
                <a:spcPct val="0"/>
              </a:spcBef>
              <a:buNone/>
              <a:defRPr kumimoji="0"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pPr algn="ctr" rtl="1"/>
            <a:r>
              <a:rPr lang="fa-IR" sz="3200" b="0" dirty="0">
                <a:solidFill>
                  <a:schemeClr val="tx2"/>
                </a:solidFill>
                <a:effectLst/>
                <a:cs typeface="B Nazanin" pitchFamily="2" charset="-78"/>
              </a:rPr>
              <a:t>بخش </a:t>
            </a:r>
            <a:r>
              <a:rPr lang="fa-IR" sz="3200" b="0" dirty="0" smtClean="0">
                <a:solidFill>
                  <a:schemeClr val="tx2"/>
                </a:solidFill>
                <a:effectLst/>
                <a:cs typeface="B Nazanin" pitchFamily="2" charset="-78"/>
              </a:rPr>
              <a:t>4-1 </a:t>
            </a:r>
            <a:r>
              <a:rPr lang="fa-IR" sz="3200" b="0" dirty="0">
                <a:solidFill>
                  <a:schemeClr val="tx2"/>
                </a:solidFill>
                <a:effectLst/>
                <a:cs typeface="B Nazanin" pitchFamily="2" charset="-78"/>
              </a:rPr>
              <a:t>: </a:t>
            </a:r>
            <a:r>
              <a:rPr lang="fa-IR" sz="3200" b="0" dirty="0" smtClean="0">
                <a:solidFill>
                  <a:schemeClr val="tx2"/>
                </a:solidFill>
                <a:effectLst/>
                <a:cs typeface="B Nazanin" pitchFamily="2" charset="-78"/>
              </a:rPr>
              <a:t>برآورد خطر ذاتي (</a:t>
            </a:r>
            <a:r>
              <a:rPr lang="en-US" sz="3200" b="0" dirty="0" smtClean="0">
                <a:solidFill>
                  <a:schemeClr val="tx2"/>
                </a:solidFill>
                <a:effectLst/>
                <a:cs typeface="B Nazanin" pitchFamily="2" charset="-78"/>
              </a:rPr>
              <a:t>IR</a:t>
            </a:r>
            <a:r>
              <a:rPr lang="fa-IR" sz="3200" b="0" dirty="0" smtClean="0">
                <a:solidFill>
                  <a:schemeClr val="tx2"/>
                </a:solidFill>
                <a:effectLst/>
                <a:cs typeface="B Nazanin" pitchFamily="2" charset="-78"/>
              </a:rPr>
              <a:t>)</a:t>
            </a:r>
            <a:endParaRPr lang="en-US" sz="3200" b="0" dirty="0">
              <a:solidFill>
                <a:schemeClr val="tx2"/>
              </a:solidFill>
              <a:effectLst/>
              <a:cs typeface="B Nazanin" pitchFamily="2" charset="-78"/>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323528" y="332656"/>
            <a:ext cx="8681048" cy="576064"/>
          </a:xfrm>
        </p:spPr>
        <p:txBody>
          <a:bodyPr>
            <a:noAutofit/>
          </a:bodyPr>
          <a:lstStyle/>
          <a:p>
            <a:pPr algn="ctr" rtl="1"/>
            <a:r>
              <a:rPr lang="fa-IR" sz="2800" b="0" dirty="0" smtClean="0">
                <a:solidFill>
                  <a:schemeClr val="tx2"/>
                </a:solidFill>
                <a:effectLst/>
                <a:cs typeface="B Nazanin" pitchFamily="2" charset="-78"/>
              </a:rPr>
              <a:t>بخش5-1: شناخت </a:t>
            </a:r>
            <a:r>
              <a:rPr lang="fa-IR" sz="2800" b="0" dirty="0">
                <a:solidFill>
                  <a:schemeClr val="tx2"/>
                </a:solidFill>
                <a:effectLst/>
                <a:cs typeface="B Nazanin" pitchFamily="2" charset="-78"/>
              </a:rPr>
              <a:t>اولیه از سیستم کنترل داخلی </a:t>
            </a:r>
            <a:r>
              <a:rPr lang="fa-IR" sz="2800" b="0" dirty="0" smtClean="0">
                <a:solidFill>
                  <a:schemeClr val="tx2"/>
                </a:solidFill>
                <a:effectLst/>
                <a:cs typeface="B Nazanin" pitchFamily="2" charset="-78"/>
              </a:rPr>
              <a:t>وبرآورد اوليه از خطر كنترل(</a:t>
            </a:r>
            <a:r>
              <a:rPr lang="en-US" sz="2800" b="0" dirty="0" smtClean="0">
                <a:solidFill>
                  <a:schemeClr val="tx2"/>
                </a:solidFill>
                <a:effectLst/>
                <a:cs typeface="B Nazanin" pitchFamily="2" charset="-78"/>
              </a:rPr>
              <a:t>CR</a:t>
            </a:r>
            <a:r>
              <a:rPr lang="fa-IR" sz="2800" b="0" dirty="0">
                <a:solidFill>
                  <a:schemeClr val="tx2"/>
                </a:solidFill>
                <a:effectLst/>
                <a:cs typeface="B Nazanin" pitchFamily="2" charset="-78"/>
              </a:rPr>
              <a:t>)</a:t>
            </a:r>
          </a:p>
        </p:txBody>
      </p:sp>
      <p:sp>
        <p:nvSpPr>
          <p:cNvPr id="3" name="Subtitle 2"/>
          <p:cNvSpPr>
            <a:spLocks noGrp="1"/>
          </p:cNvSpPr>
          <p:nvPr>
            <p:ph type="subTitle" idx="1"/>
          </p:nvPr>
        </p:nvSpPr>
        <p:spPr>
          <a:xfrm>
            <a:off x="107504" y="2852936"/>
            <a:ext cx="8633737" cy="3384376"/>
          </a:xfrm>
        </p:spPr>
        <p:txBody>
          <a:bodyPr>
            <a:normAutofit/>
          </a:bodyPr>
          <a:lstStyle/>
          <a:p>
            <a:pPr algn="justLow" rtl="1"/>
            <a:r>
              <a:rPr lang="fa-IR" sz="2400" dirty="0">
                <a:cs typeface="B Nazanin" pitchFamily="2" charset="-78"/>
              </a:rPr>
              <a:t>هدف از تعیین </a:t>
            </a:r>
            <a:r>
              <a:rPr lang="en-US" sz="2400" dirty="0">
                <a:cs typeface="B Nazanin" pitchFamily="2" charset="-78"/>
              </a:rPr>
              <a:t>CR</a:t>
            </a:r>
            <a:r>
              <a:rPr lang="fa-IR" sz="2400" dirty="0">
                <a:cs typeface="B Nazanin" pitchFamily="2" charset="-78"/>
              </a:rPr>
              <a:t>درمرحله برنامه ریزی:</a:t>
            </a:r>
          </a:p>
          <a:p>
            <a:pPr marL="457200" indent="-457200" algn="justLow" rtl="1">
              <a:buFont typeface="Arial" pitchFamily="34" charset="0"/>
              <a:buChar char="•"/>
            </a:pPr>
            <a:r>
              <a:rPr lang="fa-IR" sz="2400" dirty="0">
                <a:cs typeface="B Nazanin" pitchFamily="2" charset="-78"/>
              </a:rPr>
              <a:t> </a:t>
            </a:r>
            <a:r>
              <a:rPr lang="fa-IR" sz="2400" dirty="0">
                <a:solidFill>
                  <a:srgbClr val="FF0000"/>
                </a:solidFill>
                <a:cs typeface="B Nazanin" pitchFamily="2" charset="-78"/>
              </a:rPr>
              <a:t>تشخیص قابل حسابـرسی بودن صورتهای مالی </a:t>
            </a:r>
            <a:endParaRPr lang="fa-IR" sz="2400" dirty="0" smtClean="0">
              <a:solidFill>
                <a:srgbClr val="FF0000"/>
              </a:solidFill>
              <a:cs typeface="B Nazanin" pitchFamily="2" charset="-78"/>
            </a:endParaRPr>
          </a:p>
          <a:p>
            <a:pPr lvl="2" algn="justLow" rtl="1"/>
            <a:r>
              <a:rPr lang="fa-IR" sz="1900" dirty="0" smtClean="0">
                <a:cs typeface="B Nazanin" pitchFamily="2" charset="-78"/>
              </a:rPr>
              <a:t>در دسترس بودن شواهد كافي و قابل قبول به عنوان پشتوانه مانده هاي منعكس در صورتهاي مالي </a:t>
            </a:r>
            <a:endParaRPr lang="fa-IR" sz="1900" dirty="0">
              <a:cs typeface="B Nazanin" pitchFamily="2" charset="-78"/>
            </a:endParaRPr>
          </a:p>
          <a:p>
            <a:pPr marL="457200" indent="-457200" algn="justLow" rtl="1">
              <a:buFont typeface="Arial" pitchFamily="34" charset="0"/>
              <a:buChar char="•"/>
            </a:pPr>
            <a:r>
              <a:rPr lang="fa-IR" sz="2400" dirty="0">
                <a:solidFill>
                  <a:srgbClr val="FF0000"/>
                </a:solidFill>
                <a:cs typeface="B Nazanin" pitchFamily="2" charset="-78"/>
              </a:rPr>
              <a:t>تدوین استراتژی </a:t>
            </a:r>
            <a:r>
              <a:rPr lang="fa-IR" sz="2400" dirty="0" smtClean="0">
                <a:solidFill>
                  <a:srgbClr val="FF0000"/>
                </a:solidFill>
                <a:cs typeface="B Nazanin" pitchFamily="2" charset="-78"/>
              </a:rPr>
              <a:t>حسابرسی</a:t>
            </a:r>
          </a:p>
          <a:p>
            <a:pPr lvl="2" algn="justLow" rtl="1"/>
            <a:r>
              <a:rPr lang="fa-IR" sz="1800" dirty="0" smtClean="0">
                <a:cs typeface="B Nazanin" pitchFamily="2" charset="-78"/>
              </a:rPr>
              <a:t>شناخت </a:t>
            </a:r>
            <a:r>
              <a:rPr lang="fa-IR" sz="1800" dirty="0">
                <a:cs typeface="B Nazanin" pitchFamily="2" charset="-78"/>
              </a:rPr>
              <a:t>اوليه از سيستم كنترل هاي داخلي(چگونگي قابليت اتكا بر سيستم كنترل هاي داخلي)،حسابرس را در طراحي نوع و ماهيت و زمانبندي آزمونهاي حسابرسي ياري </a:t>
            </a:r>
            <a:r>
              <a:rPr lang="fa-IR" sz="1800" dirty="0" smtClean="0">
                <a:cs typeface="B Nazanin" pitchFamily="2" charset="-78"/>
              </a:rPr>
              <a:t>مي‌رساند</a:t>
            </a:r>
          </a:p>
          <a:p>
            <a:pPr lvl="2" algn="justLow" rtl="1"/>
            <a:endParaRPr lang="fa-IR" sz="1400" dirty="0">
              <a:cs typeface="B Nazanin" pitchFamily="2" charset="-78"/>
            </a:endParaRPr>
          </a:p>
          <a:p>
            <a:pPr marL="457200" indent="-457200" algn="justLow" rtl="1">
              <a:buFont typeface="Arial" pitchFamily="34" charset="0"/>
              <a:buChar char="•"/>
            </a:pPr>
            <a:r>
              <a:rPr lang="fa-IR" sz="2400" dirty="0">
                <a:solidFill>
                  <a:srgbClr val="FF0000"/>
                </a:solidFill>
                <a:cs typeface="B Nazanin" pitchFamily="2" charset="-78"/>
              </a:rPr>
              <a:t>تعیین خطر عدم کشف </a:t>
            </a:r>
            <a:endParaRPr lang="fa-IR" sz="2400" dirty="0" smtClean="0">
              <a:solidFill>
                <a:srgbClr val="FF0000"/>
              </a:solidFill>
              <a:cs typeface="B Nazanin" pitchFamily="2" charset="-78"/>
            </a:endParaRPr>
          </a:p>
          <a:p>
            <a:pPr lvl="1" algn="justLow" rtl="1"/>
            <a:r>
              <a:rPr lang="fa-IR" sz="1800" dirty="0" smtClean="0">
                <a:cs typeface="B Nazanin" pitchFamily="2" charset="-78"/>
              </a:rPr>
              <a:t>       تعيين </a:t>
            </a:r>
            <a:r>
              <a:rPr lang="fa-IR" sz="1800" dirty="0">
                <a:cs typeface="B Nazanin" pitchFamily="2" charset="-78"/>
              </a:rPr>
              <a:t>خطر عدم کشف بر اساس مدل خطر حسابرسي </a:t>
            </a:r>
          </a:p>
          <a:p>
            <a:pPr algn="justLow" rtl="1"/>
            <a:endParaRPr lang="fa-IR" sz="2400" dirty="0">
              <a:cs typeface="B Nazanin" pitchFamily="2" charset="-78"/>
            </a:endParaRPr>
          </a:p>
        </p:txBody>
      </p:sp>
      <p:sp>
        <p:nvSpPr>
          <p:cNvPr id="4" name="Subtitle 2"/>
          <p:cNvSpPr txBox="1">
            <a:spLocks/>
          </p:cNvSpPr>
          <p:nvPr/>
        </p:nvSpPr>
        <p:spPr>
          <a:xfrm>
            <a:off x="683568" y="1124744"/>
            <a:ext cx="8073280" cy="1728192"/>
          </a:xfrm>
          <a:prstGeom prst="rect">
            <a:avLst/>
          </a:prstGeom>
        </p:spPr>
        <p:txBody>
          <a:bodyPr vert="horz" lIns="0" rIns="18288">
            <a:normAutofit/>
          </a:bodyPr>
          <a:lstStyle>
            <a:lvl1pPr marL="0" marR="45720" indent="0" algn="r" rtl="0"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0" eaLnBrk="1" latinLnBrk="0" hangingPunct="1">
              <a:spcBef>
                <a:spcPct val="20000"/>
              </a:spcBef>
              <a:buClr>
                <a:schemeClr val="accent1"/>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ct val="20000"/>
              </a:spcBef>
              <a:buClr>
                <a:schemeClr val="accent2"/>
              </a:buClr>
              <a:buSzPct val="70000"/>
              <a:buFont typeface="Wingdings 2"/>
              <a:buNone/>
              <a:defRPr kumimoji="0" sz="2100" kern="1200">
                <a:solidFill>
                  <a:schemeClr val="tx1"/>
                </a:solidFill>
                <a:latin typeface="+mn-lt"/>
                <a:ea typeface="+mn-ea"/>
                <a:cs typeface="+mn-cs"/>
              </a:defRPr>
            </a:lvl3pPr>
            <a:lvl4pPr marL="1371600" indent="0" algn="ctr" rtl="0" eaLnBrk="1" latinLnBrk="0" hangingPunct="1">
              <a:spcBef>
                <a:spcPct val="20000"/>
              </a:spcBef>
              <a:buClr>
                <a:schemeClr val="accent3"/>
              </a:buClr>
              <a:buSzPct val="65000"/>
              <a:buFont typeface="Wingdings 2"/>
              <a:buNone/>
              <a:defRPr kumimoji="0" sz="2000" kern="1200">
                <a:solidFill>
                  <a:schemeClr val="tx1"/>
                </a:solidFill>
                <a:latin typeface="+mn-lt"/>
                <a:ea typeface="+mn-ea"/>
                <a:cs typeface="+mn-cs"/>
              </a:defRPr>
            </a:lvl4pPr>
            <a:lvl5pPr marL="1828800" indent="0" algn="ctr" rtl="0" eaLnBrk="1" latinLnBrk="0" hangingPunct="1">
              <a:spcBef>
                <a:spcPct val="20000"/>
              </a:spcBef>
              <a:buClr>
                <a:schemeClr val="accent4"/>
              </a:buClr>
              <a:buSzPct val="65000"/>
              <a:buFont typeface="Wingdings 2"/>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algn="justLow" rtl="1"/>
            <a:r>
              <a:rPr lang="fa-IR" sz="2400" dirty="0" smtClean="0">
                <a:cs typeface="B Nazanin" pitchFamily="2" charset="-78"/>
              </a:rPr>
              <a:t>بر اساس بخش 40 استانداردهاي حسابرسي با عنوان برآورد خطر و سيستم كنترل داخلي، حسابرس بايد از سيستم حسابداري و كنترل داخلي چنان شناختي به دست آورد كه براي برنامه ريزي و تدوين رويكرد موثر حسابرسي، كافي باشد.</a:t>
            </a:r>
            <a:endParaRPr lang="fa-IR" sz="2400" dirty="0">
              <a:cs typeface="B Nazanin" pitchFamily="2" charset="-78"/>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323528" y="332656"/>
            <a:ext cx="8681048" cy="576064"/>
          </a:xfrm>
        </p:spPr>
        <p:txBody>
          <a:bodyPr>
            <a:noAutofit/>
          </a:bodyPr>
          <a:lstStyle/>
          <a:p>
            <a:pPr algn="ctr" rtl="1"/>
            <a:r>
              <a:rPr lang="fa-IR" sz="2800" b="0" dirty="0" smtClean="0">
                <a:solidFill>
                  <a:schemeClr val="tx2"/>
                </a:solidFill>
                <a:effectLst/>
                <a:cs typeface="B Nazanin" pitchFamily="2" charset="-78"/>
              </a:rPr>
              <a:t>بخش5-1: شناخت </a:t>
            </a:r>
            <a:r>
              <a:rPr lang="fa-IR" sz="2800" b="0" dirty="0">
                <a:solidFill>
                  <a:schemeClr val="tx2"/>
                </a:solidFill>
                <a:effectLst/>
                <a:cs typeface="B Nazanin" pitchFamily="2" charset="-78"/>
              </a:rPr>
              <a:t>اولیه از سیستم کنترل داخلی </a:t>
            </a:r>
            <a:r>
              <a:rPr lang="fa-IR" sz="2800" b="0" dirty="0" smtClean="0">
                <a:solidFill>
                  <a:schemeClr val="tx2"/>
                </a:solidFill>
                <a:effectLst/>
                <a:cs typeface="B Nazanin" pitchFamily="2" charset="-78"/>
              </a:rPr>
              <a:t>وبرآورد اوليه از خطر كنترل(</a:t>
            </a:r>
            <a:r>
              <a:rPr lang="en-US" sz="2800" b="0" dirty="0" smtClean="0">
                <a:solidFill>
                  <a:schemeClr val="tx2"/>
                </a:solidFill>
                <a:effectLst/>
                <a:cs typeface="B Nazanin" pitchFamily="2" charset="-78"/>
              </a:rPr>
              <a:t>CR</a:t>
            </a:r>
            <a:r>
              <a:rPr lang="fa-IR" sz="2800" b="0" dirty="0">
                <a:solidFill>
                  <a:schemeClr val="tx2"/>
                </a:solidFill>
                <a:effectLst/>
                <a:cs typeface="B Nazanin" pitchFamily="2" charset="-78"/>
              </a:rPr>
              <a:t>)</a:t>
            </a:r>
          </a:p>
        </p:txBody>
      </p:sp>
      <p:sp>
        <p:nvSpPr>
          <p:cNvPr id="5" name="Subtitle 2"/>
          <p:cNvSpPr txBox="1">
            <a:spLocks/>
          </p:cNvSpPr>
          <p:nvPr/>
        </p:nvSpPr>
        <p:spPr>
          <a:xfrm>
            <a:off x="179512" y="4797152"/>
            <a:ext cx="8714129" cy="1944216"/>
          </a:xfrm>
          <a:prstGeom prst="rect">
            <a:avLst/>
          </a:prstGeom>
        </p:spPr>
        <p:txBody>
          <a:bodyPr vert="horz" lIns="0" rIns="18288">
            <a:normAutofit lnSpcReduction="10000"/>
          </a:bodyPr>
          <a:lstStyle>
            <a:lvl1pPr marL="0" marR="45720" indent="0" algn="r" rtl="0"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0" eaLnBrk="1" latinLnBrk="0" hangingPunct="1">
              <a:spcBef>
                <a:spcPct val="20000"/>
              </a:spcBef>
              <a:buClr>
                <a:schemeClr val="accent1"/>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ct val="20000"/>
              </a:spcBef>
              <a:buClr>
                <a:schemeClr val="accent2"/>
              </a:buClr>
              <a:buSzPct val="70000"/>
              <a:buFont typeface="Wingdings 2"/>
              <a:buNone/>
              <a:defRPr kumimoji="0" sz="2100" kern="1200">
                <a:solidFill>
                  <a:schemeClr val="tx1"/>
                </a:solidFill>
                <a:latin typeface="+mn-lt"/>
                <a:ea typeface="+mn-ea"/>
                <a:cs typeface="+mn-cs"/>
              </a:defRPr>
            </a:lvl3pPr>
            <a:lvl4pPr marL="1371600" indent="0" algn="ctr" rtl="0" eaLnBrk="1" latinLnBrk="0" hangingPunct="1">
              <a:spcBef>
                <a:spcPct val="20000"/>
              </a:spcBef>
              <a:buClr>
                <a:schemeClr val="accent3"/>
              </a:buClr>
              <a:buSzPct val="65000"/>
              <a:buFont typeface="Wingdings 2"/>
              <a:buNone/>
              <a:defRPr kumimoji="0" sz="2000" kern="1200">
                <a:solidFill>
                  <a:schemeClr val="tx1"/>
                </a:solidFill>
                <a:latin typeface="+mn-lt"/>
                <a:ea typeface="+mn-ea"/>
                <a:cs typeface="+mn-cs"/>
              </a:defRPr>
            </a:lvl4pPr>
            <a:lvl5pPr marL="1828800" indent="0" algn="ctr" rtl="0" eaLnBrk="1" latinLnBrk="0" hangingPunct="1">
              <a:spcBef>
                <a:spcPct val="20000"/>
              </a:spcBef>
              <a:buClr>
                <a:schemeClr val="accent4"/>
              </a:buClr>
              <a:buSzPct val="65000"/>
              <a:buFont typeface="Wingdings 2"/>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algn="justLow" rtl="1"/>
            <a:r>
              <a:rPr lang="fa-IR" sz="2400" b="1" dirty="0" smtClean="0">
                <a:cs typeface="B Nazanin" pitchFamily="2" charset="-78"/>
              </a:rPr>
              <a:t>نكته : </a:t>
            </a:r>
          </a:p>
          <a:p>
            <a:pPr algn="justLow" rtl="1"/>
            <a:r>
              <a:rPr lang="fa-IR" sz="2400" b="1" dirty="0" smtClean="0">
                <a:cs typeface="B Nazanin" pitchFamily="2" charset="-78"/>
              </a:rPr>
              <a:t>در مواردي كه خطر كنترل بالا برآورد شود، اجراي آزمون كنترل‌ها ضرورت ندارد به بياني ديگر، آزمون كنترل‌ها زماني انجام مي‌شود كه حسابرس بخواهد بر سيستم كنترل داخلي اتكا كند. در غير اين صورت، حسابرسي بايد با تاكيد بر آزمونهاي محتوا انجام شود.</a:t>
            </a:r>
            <a:endParaRPr lang="fa-IR" sz="2400" b="1" dirty="0">
              <a:cs typeface="B Nazanin" pitchFamily="2" charset="-78"/>
            </a:endParaRPr>
          </a:p>
        </p:txBody>
      </p:sp>
      <p:sp>
        <p:nvSpPr>
          <p:cNvPr id="6" name="Subtitle 5"/>
          <p:cNvSpPr>
            <a:spLocks noGrp="1"/>
          </p:cNvSpPr>
          <p:nvPr>
            <p:ph type="subTitle" idx="1"/>
          </p:nvPr>
        </p:nvSpPr>
        <p:spPr>
          <a:xfrm>
            <a:off x="467544" y="1484784"/>
            <a:ext cx="8407195" cy="2893578"/>
          </a:xfrm>
        </p:spPr>
        <p:txBody>
          <a:bodyPr>
            <a:normAutofit lnSpcReduction="10000"/>
          </a:bodyPr>
          <a:lstStyle/>
          <a:p>
            <a:pPr algn="justLow" rtl="1"/>
            <a:r>
              <a:rPr lang="fa-IR" dirty="0" smtClean="0">
                <a:cs typeface="B Nazanin" pitchFamily="2" charset="-78"/>
              </a:rPr>
              <a:t>برآورد اوليه از خطر كنترل:</a:t>
            </a:r>
          </a:p>
          <a:p>
            <a:pPr algn="justLow" rtl="1"/>
            <a:r>
              <a:rPr lang="fa-IR" dirty="0" smtClean="0">
                <a:cs typeface="B Nazanin" pitchFamily="2" charset="-78"/>
              </a:rPr>
              <a:t>پس از كسب شناخت اوليه از سيستم كنترل داخلي، حسابرس بايد برآورد اوليه‌اي از خطر كنترل به عمل آورد </a:t>
            </a:r>
            <a:r>
              <a:rPr lang="fa-IR" dirty="0" smtClean="0">
                <a:solidFill>
                  <a:srgbClr val="FF0000"/>
                </a:solidFill>
                <a:cs typeface="B Nazanin" pitchFamily="2" charset="-78"/>
              </a:rPr>
              <a:t>خطر كنترل ميزان انتظار حسابرس از عدم كشف يا پيشگيري اشتباهات و يا تحريفات توسط سيستم كنترل داخلي است</a:t>
            </a:r>
            <a:r>
              <a:rPr lang="en-US" dirty="0" smtClean="0">
                <a:solidFill>
                  <a:srgbClr val="FF0000"/>
                </a:solidFill>
                <a:cs typeface="B Nazanin" pitchFamily="2" charset="-78"/>
              </a:rPr>
              <a:t>.</a:t>
            </a:r>
            <a:endParaRPr lang="fa-IR" dirty="0" smtClean="0">
              <a:solidFill>
                <a:srgbClr val="FF0000"/>
              </a:solidFill>
              <a:cs typeface="B Nazanin" pitchFamily="2" charset="-78"/>
            </a:endParaRPr>
          </a:p>
          <a:p>
            <a:pPr algn="justLow" rtl="1"/>
            <a:r>
              <a:rPr lang="fa-IR" dirty="0" smtClean="0">
                <a:cs typeface="B Nazanin" pitchFamily="2" charset="-78"/>
              </a:rPr>
              <a:t>در بهترين شرايط دست كم معادل 30 درصد پيشنهاد مي‌شود</a:t>
            </a:r>
            <a:r>
              <a:rPr lang="en-US" dirty="0" smtClean="0">
                <a:cs typeface="B Nazanin" pitchFamily="2" charset="-78"/>
              </a:rPr>
              <a:t>.</a:t>
            </a:r>
            <a:r>
              <a:rPr lang="fa-IR" dirty="0" smtClean="0">
                <a:cs typeface="B Nazanin" pitchFamily="2" charset="-78"/>
              </a:rPr>
              <a:t> برآورد اوليه حسابرس از خطر كنترل متكي به ارزيابي اطلاعات مقدماتي كسب شده درباره سيستم كنترل داخلي و قضاوت وي در اين باره است</a:t>
            </a:r>
            <a:endParaRPr lang="en-US" dirty="0">
              <a:cs typeface="B Nazanin" pitchFamily="2" charset="-78"/>
            </a:endParaRPr>
          </a:p>
        </p:txBody>
      </p:sp>
      <p:sp>
        <p:nvSpPr>
          <p:cNvPr id="3" name="Rectangle 2"/>
          <p:cNvSpPr/>
          <p:nvPr/>
        </p:nvSpPr>
        <p:spPr>
          <a:xfrm>
            <a:off x="5619893" y="6370757"/>
            <a:ext cx="184731" cy="369332"/>
          </a:xfrm>
          <a:prstGeom prst="rect">
            <a:avLst/>
          </a:prstGeom>
        </p:spPr>
        <p:txBody>
          <a:bodyPr wrap="none">
            <a:spAutoFit/>
          </a:bodyPr>
          <a:lstStyle/>
          <a:p>
            <a:endParaRPr lang="fa-IR" dirty="0"/>
          </a:p>
        </p:txBody>
      </p:sp>
    </p:spTree>
    <p:extLst>
      <p:ext uri="{BB962C8B-B14F-4D97-AF65-F5344CB8AC3E}">
        <p14:creationId xmlns:p14="http://schemas.microsoft.com/office/powerpoint/2010/main" val="16124547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395536" y="332656"/>
            <a:ext cx="8681048" cy="576064"/>
          </a:xfrm>
        </p:spPr>
        <p:txBody>
          <a:bodyPr>
            <a:noAutofit/>
          </a:bodyPr>
          <a:lstStyle/>
          <a:p>
            <a:pPr algn="ctr" rtl="1"/>
            <a:r>
              <a:rPr lang="fa-IR" sz="2800" b="0" dirty="0" smtClean="0">
                <a:solidFill>
                  <a:schemeClr val="tx2"/>
                </a:solidFill>
                <a:effectLst/>
                <a:cs typeface="B Nazanin" pitchFamily="2" charset="-78"/>
              </a:rPr>
              <a:t>بخش5-1: شناخت </a:t>
            </a:r>
            <a:r>
              <a:rPr lang="fa-IR" sz="2800" b="0" dirty="0">
                <a:solidFill>
                  <a:schemeClr val="tx2"/>
                </a:solidFill>
                <a:effectLst/>
                <a:cs typeface="B Nazanin" pitchFamily="2" charset="-78"/>
              </a:rPr>
              <a:t>اولیه از سیستم کنترل داخلی </a:t>
            </a:r>
            <a:r>
              <a:rPr lang="fa-IR" sz="2800" b="0" dirty="0" smtClean="0">
                <a:solidFill>
                  <a:schemeClr val="tx2"/>
                </a:solidFill>
                <a:effectLst/>
                <a:cs typeface="B Nazanin" pitchFamily="2" charset="-78"/>
              </a:rPr>
              <a:t>وبرآورد اوليه از خطر كنترل(</a:t>
            </a:r>
            <a:r>
              <a:rPr lang="en-US" sz="2800" b="0" dirty="0" smtClean="0">
                <a:solidFill>
                  <a:schemeClr val="tx2"/>
                </a:solidFill>
                <a:effectLst/>
                <a:cs typeface="B Nazanin" pitchFamily="2" charset="-78"/>
              </a:rPr>
              <a:t>CR</a:t>
            </a:r>
            <a:r>
              <a:rPr lang="fa-IR" sz="2800" b="0" dirty="0">
                <a:solidFill>
                  <a:schemeClr val="tx2"/>
                </a:solidFill>
                <a:effectLst/>
                <a:cs typeface="B Nazanin" pitchFamily="2" charset="-78"/>
              </a:rPr>
              <a:t>)</a:t>
            </a:r>
          </a:p>
        </p:txBody>
      </p:sp>
      <p:sp>
        <p:nvSpPr>
          <p:cNvPr id="3" name="Subtitle 2"/>
          <p:cNvSpPr>
            <a:spLocks noGrp="1"/>
          </p:cNvSpPr>
          <p:nvPr>
            <p:ph type="subTitle" idx="1"/>
          </p:nvPr>
        </p:nvSpPr>
        <p:spPr>
          <a:xfrm>
            <a:off x="1289046" y="980728"/>
            <a:ext cx="7461472" cy="1440160"/>
          </a:xfrm>
        </p:spPr>
        <p:txBody>
          <a:bodyPr>
            <a:normAutofit/>
          </a:bodyPr>
          <a:lstStyle/>
          <a:p>
            <a:pPr algn="justLow" rtl="1"/>
            <a:r>
              <a:rPr lang="fa-IR" sz="2400" dirty="0" smtClean="0">
                <a:cs typeface="B Nazanin" pitchFamily="2" charset="-78"/>
              </a:rPr>
              <a:t>شناخت اولیه از سیستم کنترل داخلی در مرحله بر نامه ریزی شامل کسب اطلاعاتی کلی در باره موضوعاتی چون موارد زیر است:محیط کنترلی ،روشهای کنترل،نظارت،نحوه تصویب،پردازش،ثبت، گزارشگری و....</a:t>
            </a:r>
            <a:endParaRPr lang="fa-IR" sz="2400" dirty="0">
              <a:cs typeface="B Nazanin" pitchFamily="2" charset="-78"/>
            </a:endParaRPr>
          </a:p>
        </p:txBody>
      </p:sp>
      <p:sp>
        <p:nvSpPr>
          <p:cNvPr id="4" name="Subtitle 2"/>
          <p:cNvSpPr txBox="1">
            <a:spLocks/>
          </p:cNvSpPr>
          <p:nvPr/>
        </p:nvSpPr>
        <p:spPr>
          <a:xfrm>
            <a:off x="1305146" y="4509120"/>
            <a:ext cx="7461472" cy="1728192"/>
          </a:xfrm>
          <a:prstGeom prst="rect">
            <a:avLst/>
          </a:prstGeom>
        </p:spPr>
        <p:txBody>
          <a:bodyPr vert="horz" lIns="0" rIns="18288">
            <a:normAutofit/>
          </a:bodyPr>
          <a:lstStyle>
            <a:lvl1pPr marL="0" marR="45720" indent="0" algn="r" rtl="0"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0" eaLnBrk="1" latinLnBrk="0" hangingPunct="1">
              <a:spcBef>
                <a:spcPct val="20000"/>
              </a:spcBef>
              <a:buClr>
                <a:schemeClr val="accent1"/>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ct val="20000"/>
              </a:spcBef>
              <a:buClr>
                <a:schemeClr val="accent2"/>
              </a:buClr>
              <a:buSzPct val="70000"/>
              <a:buFont typeface="Wingdings 2"/>
              <a:buNone/>
              <a:defRPr kumimoji="0" sz="2100" kern="1200">
                <a:solidFill>
                  <a:schemeClr val="tx1"/>
                </a:solidFill>
                <a:latin typeface="+mn-lt"/>
                <a:ea typeface="+mn-ea"/>
                <a:cs typeface="+mn-cs"/>
              </a:defRPr>
            </a:lvl3pPr>
            <a:lvl4pPr marL="1371600" indent="0" algn="ctr" rtl="0" eaLnBrk="1" latinLnBrk="0" hangingPunct="1">
              <a:spcBef>
                <a:spcPct val="20000"/>
              </a:spcBef>
              <a:buClr>
                <a:schemeClr val="accent3"/>
              </a:buClr>
              <a:buSzPct val="65000"/>
              <a:buFont typeface="Wingdings 2"/>
              <a:buNone/>
              <a:defRPr kumimoji="0" sz="2000" kern="1200">
                <a:solidFill>
                  <a:schemeClr val="tx1"/>
                </a:solidFill>
                <a:latin typeface="+mn-lt"/>
                <a:ea typeface="+mn-ea"/>
                <a:cs typeface="+mn-cs"/>
              </a:defRPr>
            </a:lvl4pPr>
            <a:lvl5pPr marL="1828800" indent="0" algn="ctr" rtl="0" eaLnBrk="1" latinLnBrk="0" hangingPunct="1">
              <a:spcBef>
                <a:spcPct val="20000"/>
              </a:spcBef>
              <a:buClr>
                <a:schemeClr val="accent4"/>
              </a:buClr>
              <a:buSzPct val="65000"/>
              <a:buFont typeface="Wingdings 2"/>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rtl="1"/>
            <a:endParaRPr lang="fa-IR" sz="2400" dirty="0">
              <a:cs typeface="B Nazanin" pitchFamily="2" charset="-78"/>
            </a:endParaRPr>
          </a:p>
        </p:txBody>
      </p:sp>
      <p:sp>
        <p:nvSpPr>
          <p:cNvPr id="6" name="Subtitle 2"/>
          <p:cNvSpPr txBox="1">
            <a:spLocks/>
          </p:cNvSpPr>
          <p:nvPr/>
        </p:nvSpPr>
        <p:spPr>
          <a:xfrm>
            <a:off x="1305146" y="2780928"/>
            <a:ext cx="7415243" cy="3384376"/>
          </a:xfrm>
          <a:prstGeom prst="rect">
            <a:avLst/>
          </a:prstGeom>
        </p:spPr>
        <p:txBody>
          <a:bodyPr vert="horz" lIns="0" rIns="18288">
            <a:noAutofit/>
          </a:bodyPr>
          <a:lstStyle>
            <a:lvl1pPr marL="0" marR="45720" indent="0" algn="r" rtl="0"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0" eaLnBrk="1" latinLnBrk="0" hangingPunct="1">
              <a:spcBef>
                <a:spcPct val="20000"/>
              </a:spcBef>
              <a:buClr>
                <a:schemeClr val="accent1"/>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ct val="20000"/>
              </a:spcBef>
              <a:buClr>
                <a:schemeClr val="accent2"/>
              </a:buClr>
              <a:buSzPct val="70000"/>
              <a:buFont typeface="Wingdings 2"/>
              <a:buNone/>
              <a:defRPr kumimoji="0" sz="2100" kern="1200">
                <a:solidFill>
                  <a:schemeClr val="tx1"/>
                </a:solidFill>
                <a:latin typeface="+mn-lt"/>
                <a:ea typeface="+mn-ea"/>
                <a:cs typeface="+mn-cs"/>
              </a:defRPr>
            </a:lvl3pPr>
            <a:lvl4pPr marL="1371600" indent="0" algn="ctr" rtl="0" eaLnBrk="1" latinLnBrk="0" hangingPunct="1">
              <a:spcBef>
                <a:spcPct val="20000"/>
              </a:spcBef>
              <a:buClr>
                <a:schemeClr val="accent3"/>
              </a:buClr>
              <a:buSzPct val="65000"/>
              <a:buFont typeface="Wingdings 2"/>
              <a:buNone/>
              <a:defRPr kumimoji="0" sz="2000" kern="1200">
                <a:solidFill>
                  <a:schemeClr val="tx1"/>
                </a:solidFill>
                <a:latin typeface="+mn-lt"/>
                <a:ea typeface="+mn-ea"/>
                <a:cs typeface="+mn-cs"/>
              </a:defRPr>
            </a:lvl4pPr>
            <a:lvl5pPr marL="1828800" indent="0" algn="ctr" rtl="0" eaLnBrk="1" latinLnBrk="0" hangingPunct="1">
              <a:spcBef>
                <a:spcPct val="20000"/>
              </a:spcBef>
              <a:buClr>
                <a:schemeClr val="accent4"/>
              </a:buClr>
              <a:buSzPct val="65000"/>
              <a:buFont typeface="Wingdings 2"/>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r>
              <a:rPr lang="fa-IR" sz="2400" u="sng" dirty="0" smtClean="0">
                <a:cs typeface="B Titr" pitchFamily="2" charset="-78"/>
              </a:rPr>
              <a:t>نحوه کسب شناخت اولیه از سیستم کنترل داخلی:</a:t>
            </a:r>
          </a:p>
          <a:p>
            <a:pPr marL="342900" indent="-342900" rtl="1">
              <a:buFont typeface="Arial" pitchFamily="34" charset="0"/>
              <a:buChar char="•"/>
            </a:pPr>
            <a:r>
              <a:rPr lang="fa-IR" sz="2400" dirty="0" smtClean="0">
                <a:cs typeface="B Nazanin" pitchFamily="2" charset="-78"/>
              </a:rPr>
              <a:t>بروز کردن وجمع بندی تجربیات حسابرس از حسابرسی واحد مورد رسیدگی در دوره های گذشته </a:t>
            </a:r>
          </a:p>
          <a:p>
            <a:pPr marL="342900" indent="-342900" rtl="1">
              <a:buFont typeface="Arial" pitchFamily="34" charset="0"/>
              <a:buChar char="•"/>
            </a:pPr>
            <a:r>
              <a:rPr lang="fa-IR" sz="2400" dirty="0" smtClean="0">
                <a:cs typeface="B Nazanin" pitchFamily="2" charset="-78"/>
              </a:rPr>
              <a:t>پرس وجو از مدیریت </a:t>
            </a:r>
          </a:p>
          <a:p>
            <a:pPr marL="342900" indent="-342900" rtl="1">
              <a:buFont typeface="Arial" pitchFamily="34" charset="0"/>
              <a:buChar char="•"/>
            </a:pPr>
            <a:r>
              <a:rPr lang="fa-IR" sz="2400" dirty="0" smtClean="0">
                <a:cs typeface="B Nazanin" pitchFamily="2" charset="-78"/>
              </a:rPr>
              <a:t>مطالعه وبررسی رویه ها ودستور العمل ها</a:t>
            </a:r>
          </a:p>
          <a:p>
            <a:pPr marL="342900" indent="-342900" rtl="1">
              <a:buFont typeface="Arial" pitchFamily="34" charset="0"/>
              <a:buChar char="•"/>
            </a:pPr>
            <a:r>
              <a:rPr lang="fa-IR" sz="2400" dirty="0" smtClean="0">
                <a:cs typeface="B Nazanin" pitchFamily="2" charset="-78"/>
              </a:rPr>
              <a:t>مشاهده ومرور اسناد ومدارک</a:t>
            </a:r>
          </a:p>
          <a:p>
            <a:pPr marL="342900" indent="-342900" rtl="1">
              <a:buFont typeface="Arial" pitchFamily="34" charset="0"/>
              <a:buChar char="•"/>
            </a:pPr>
            <a:r>
              <a:rPr lang="fa-IR" sz="2400" dirty="0" smtClean="0">
                <a:cs typeface="B Nazanin" pitchFamily="2" charset="-78"/>
              </a:rPr>
              <a:t>مشاهده اقدامات و عمليات در حال اجرا توسط كاركنان مسئول انجام آن</a:t>
            </a:r>
            <a:endParaRPr lang="fa-IR" sz="2400" dirty="0">
              <a:cs typeface="B Nazanin" pitchFamily="2" charset="-78"/>
            </a:endParaRPr>
          </a:p>
        </p:txBody>
      </p:sp>
    </p:spTree>
    <p:extLst>
      <p:ext uri="{BB962C8B-B14F-4D97-AF65-F5344CB8AC3E}">
        <p14:creationId xmlns:p14="http://schemas.microsoft.com/office/powerpoint/2010/main" val="67574323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32657"/>
            <a:ext cx="7829576" cy="720080"/>
          </a:xfrm>
        </p:spPr>
        <p:txBody>
          <a:bodyPr>
            <a:noAutofit/>
          </a:bodyPr>
          <a:lstStyle/>
          <a:p>
            <a:pPr algn="ctr"/>
            <a:r>
              <a:rPr lang="fa-IR" sz="3600" dirty="0" smtClean="0">
                <a:cs typeface="B Nazanin" pitchFamily="2" charset="-78"/>
              </a:rPr>
              <a:t>درصد برآورد </a:t>
            </a:r>
            <a:r>
              <a:rPr lang="fa-IR" sz="3600" dirty="0">
                <a:cs typeface="B Nazanin" pitchFamily="2" charset="-78"/>
              </a:rPr>
              <a:t>اولیه از خطر کنترل</a:t>
            </a:r>
          </a:p>
        </p:txBody>
      </p:sp>
      <p:sp>
        <p:nvSpPr>
          <p:cNvPr id="3" name="Content Placeholder 2"/>
          <p:cNvSpPr>
            <a:spLocks noGrp="1"/>
          </p:cNvSpPr>
          <p:nvPr>
            <p:ph sz="half" idx="1"/>
          </p:nvPr>
        </p:nvSpPr>
        <p:spPr>
          <a:xfrm>
            <a:off x="500034" y="1714488"/>
            <a:ext cx="8032405" cy="3226680"/>
          </a:xfrm>
        </p:spPr>
        <p:txBody>
          <a:bodyPr>
            <a:normAutofit/>
          </a:bodyPr>
          <a:lstStyle/>
          <a:p>
            <a:pPr algn="r" rtl="1"/>
            <a:r>
              <a:rPr lang="fa-IR" dirty="0" smtClean="0">
                <a:cs typeface="B Nazanin" pitchFamily="2" charset="-78"/>
              </a:rPr>
              <a:t>تعیین</a:t>
            </a:r>
            <a:r>
              <a:rPr lang="en-US" dirty="0" smtClean="0">
                <a:cs typeface="B Nazanin" pitchFamily="2" charset="-78"/>
              </a:rPr>
              <a:t>CR </a:t>
            </a:r>
            <a:r>
              <a:rPr lang="fa-IR" dirty="0" smtClean="0">
                <a:cs typeface="B Nazanin" pitchFamily="2" charset="-78"/>
              </a:rPr>
              <a:t> اولیه در قالب پنج چرخه بقرار زیر می باشد: </a:t>
            </a:r>
          </a:p>
          <a:p>
            <a:pPr algn="r" rtl="1"/>
            <a:r>
              <a:rPr lang="fa-IR" dirty="0" smtClean="0">
                <a:cs typeface="B Nazanin" pitchFamily="2" charset="-78"/>
              </a:rPr>
              <a:t>1-چرخه فروش –درآمدها ودریافت ها </a:t>
            </a:r>
          </a:p>
          <a:p>
            <a:pPr algn="r" rtl="1"/>
            <a:r>
              <a:rPr lang="fa-IR" dirty="0" smtClean="0">
                <a:cs typeface="B Nazanin" pitchFamily="2" charset="-78"/>
              </a:rPr>
              <a:t>2-چرخه خرید-هزینه هاوپرداختها </a:t>
            </a:r>
          </a:p>
          <a:p>
            <a:pPr algn="r" rtl="1"/>
            <a:r>
              <a:rPr lang="fa-IR" dirty="0" smtClean="0">
                <a:cs typeface="B Nazanin" pitchFamily="2" charset="-78"/>
              </a:rPr>
              <a:t>3-چرخه حقوق ودستمزد </a:t>
            </a:r>
          </a:p>
          <a:p>
            <a:pPr algn="r" rtl="1"/>
            <a:r>
              <a:rPr lang="fa-IR" dirty="0" smtClean="0">
                <a:cs typeface="B Nazanin" pitchFamily="2" charset="-78"/>
              </a:rPr>
              <a:t>4-چرخه دارئی های ثابت </a:t>
            </a:r>
          </a:p>
          <a:p>
            <a:pPr algn="r" rtl="1"/>
            <a:r>
              <a:rPr lang="fa-IR" dirty="0" smtClean="0">
                <a:cs typeface="B Nazanin" pitchFamily="2" charset="-78"/>
              </a:rPr>
              <a:t>5- چرخه موجودی مواد وکالا</a:t>
            </a:r>
          </a:p>
          <a:p>
            <a:pPr marL="0" indent="0" algn="r" rtl="1">
              <a:buNone/>
            </a:pPr>
            <a:endParaRPr lang="fa-IR" dirty="0">
              <a:cs typeface="B Nazanin" pitchFamily="2" charset="-78"/>
            </a:endParaRPr>
          </a:p>
        </p:txBody>
      </p:sp>
      <p:sp>
        <p:nvSpPr>
          <p:cNvPr id="4" name="Rectangle 3"/>
          <p:cNvSpPr/>
          <p:nvPr/>
        </p:nvSpPr>
        <p:spPr>
          <a:xfrm>
            <a:off x="5619893" y="6370757"/>
            <a:ext cx="184731" cy="369332"/>
          </a:xfrm>
          <a:prstGeom prst="rect">
            <a:avLst/>
          </a:prstGeom>
        </p:spPr>
        <p:txBody>
          <a:bodyPr wrap="none">
            <a:spAutoFit/>
          </a:bodyPr>
          <a:lstStyle/>
          <a:p>
            <a:endParaRPr lang="fa-I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9"/>
            <a:ext cx="8229600" cy="636680"/>
          </a:xfrm>
        </p:spPr>
        <p:txBody>
          <a:bodyPr>
            <a:normAutofit fontScale="90000"/>
          </a:bodyPr>
          <a:lstStyle/>
          <a:p>
            <a:pPr algn="r" rtl="1"/>
            <a:r>
              <a:rPr lang="fa-IR" sz="4000" dirty="0" smtClean="0">
                <a:cs typeface="B Nazanin" pitchFamily="2" charset="-78"/>
              </a:rPr>
              <a:t>پيشگفتار:</a:t>
            </a:r>
            <a:endParaRPr lang="en-US" sz="4000" dirty="0">
              <a:cs typeface="B Nazanin" pitchFamily="2" charset="-78"/>
            </a:endParaRPr>
          </a:p>
        </p:txBody>
      </p:sp>
      <p:sp>
        <p:nvSpPr>
          <p:cNvPr id="3" name="Content Placeholder 2"/>
          <p:cNvSpPr>
            <a:spLocks noGrp="1"/>
          </p:cNvSpPr>
          <p:nvPr>
            <p:ph idx="1"/>
          </p:nvPr>
        </p:nvSpPr>
        <p:spPr>
          <a:xfrm>
            <a:off x="251520" y="1412776"/>
            <a:ext cx="8435280" cy="4464496"/>
          </a:xfrm>
        </p:spPr>
        <p:txBody>
          <a:bodyPr>
            <a:normAutofit lnSpcReduction="10000"/>
          </a:bodyPr>
          <a:lstStyle/>
          <a:p>
            <a:pPr algn="r" rtl="1"/>
            <a:r>
              <a:rPr lang="fa-IR" dirty="0" smtClean="0">
                <a:cs typeface="B Nazanin" pitchFamily="2" charset="-78"/>
              </a:rPr>
              <a:t>لزوم تغيير</a:t>
            </a:r>
            <a:r>
              <a:rPr lang="fa-IR" dirty="0">
                <a:cs typeface="B Nazanin" pitchFamily="2" charset="-78"/>
              </a:rPr>
              <a:t> </a:t>
            </a:r>
            <a:r>
              <a:rPr lang="fa-IR" dirty="0" smtClean="0">
                <a:cs typeface="B Nazanin" pitchFamily="2" charset="-78"/>
              </a:rPr>
              <a:t>حرفه حسابرسي با تغييرات محيطي و پيشرفت دانش بشري</a:t>
            </a:r>
            <a:br>
              <a:rPr lang="fa-IR" dirty="0" smtClean="0">
                <a:cs typeface="B Nazanin" pitchFamily="2" charset="-78"/>
              </a:rPr>
            </a:br>
            <a:endParaRPr lang="fa-IR" dirty="0" smtClean="0">
              <a:cs typeface="B Nazanin" pitchFamily="2" charset="-78"/>
            </a:endParaRPr>
          </a:p>
          <a:p>
            <a:pPr algn="r" rtl="1"/>
            <a:r>
              <a:rPr lang="fa-IR" dirty="0" smtClean="0">
                <a:cs typeface="B Nazanin" pitchFamily="2" charset="-78"/>
              </a:rPr>
              <a:t>تفاوت ديدگاه‌ها در ارتباط با استفاده از دستورالعمل </a:t>
            </a:r>
            <a:r>
              <a:rPr lang="fa-IR" sz="2000" dirty="0" smtClean="0">
                <a:cs typeface="B Nazanin" pitchFamily="2" charset="-78"/>
              </a:rPr>
              <a:t>(پذيرش استفاده از دستورالعمل)</a:t>
            </a:r>
          </a:p>
          <a:p>
            <a:pPr algn="r" rtl="1"/>
            <a:endParaRPr lang="en-US" sz="2000" dirty="0" smtClean="0">
              <a:cs typeface="B Nazanin" pitchFamily="2" charset="-78"/>
            </a:endParaRPr>
          </a:p>
          <a:p>
            <a:pPr algn="r" rtl="1"/>
            <a:r>
              <a:rPr lang="fa-IR" dirty="0">
                <a:cs typeface="B Nazanin" pitchFamily="2" charset="-78"/>
              </a:rPr>
              <a:t>در حسابرسي صورتهاي مالي، قضاوت نقش بسيار مهمي دارد، بطوري كه تمامي مراحل حسابرسي(برنامه‌ريزي، اجراي عمليات و اظهار نظر) با قضاوت همراه است. دستورالعمل حسابرسي كه از جمله ابزارهاي مورد نياز جهت اجراي مراحل حسابرسي است، زمينه لازم را براي دستيابي به قضاوت قابل دفاع فراهم مي سازد.</a:t>
            </a:r>
            <a:r>
              <a:rPr lang="fa-IR" dirty="0" smtClean="0">
                <a:cs typeface="B Nazanin" pitchFamily="2" charset="-78"/>
              </a:rPr>
              <a:t/>
            </a:r>
            <a:br>
              <a:rPr lang="fa-IR" dirty="0" smtClean="0">
                <a:cs typeface="B Nazanin" pitchFamily="2" charset="-78"/>
              </a:rPr>
            </a:br>
            <a:endParaRPr lang="fa-IR" dirty="0" smtClean="0">
              <a:cs typeface="B Nazanin" pitchFamily="2" charset="-78"/>
            </a:endParaRPr>
          </a:p>
          <a:p>
            <a:pPr algn="r" rtl="1"/>
            <a:r>
              <a:rPr lang="fa-IR" dirty="0" smtClean="0">
                <a:cs typeface="B Nazanin" pitchFamily="2" charset="-78"/>
              </a:rPr>
              <a:t>بازنگري با هدف افزايش كارآيي و بهره‌وري صورت گرفته است</a:t>
            </a:r>
          </a:p>
          <a:p>
            <a:pPr marL="0" indent="0" algn="r" rtl="1">
              <a:buNone/>
            </a:pPr>
            <a:endParaRPr lang="fa-IR" dirty="0">
              <a:cs typeface="B Nazanin" pitchFamily="2" charset="-78"/>
            </a:endParaRPr>
          </a:p>
          <a:p>
            <a:pPr marL="0" indent="0" algn="r" rtl="1">
              <a:buNone/>
            </a:pPr>
            <a:endParaRPr lang="en-US" dirty="0">
              <a:cs typeface="B Nazanin" pitchFamily="2" charset="-78"/>
            </a:endParaRPr>
          </a:p>
        </p:txBody>
      </p:sp>
      <p:sp>
        <p:nvSpPr>
          <p:cNvPr id="4" name="Rectangle 3"/>
          <p:cNvSpPr/>
          <p:nvPr/>
        </p:nvSpPr>
        <p:spPr>
          <a:xfrm>
            <a:off x="2483768" y="6101844"/>
            <a:ext cx="184731" cy="523220"/>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a-IR" sz="2800" dirty="0"/>
          </a:p>
        </p:txBody>
      </p:sp>
    </p:spTree>
    <p:extLst>
      <p:ext uri="{BB962C8B-B14F-4D97-AF65-F5344CB8AC3E}">
        <p14:creationId xmlns:p14="http://schemas.microsoft.com/office/powerpoint/2010/main" val="3467676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32657"/>
            <a:ext cx="7829576" cy="720080"/>
          </a:xfrm>
        </p:spPr>
        <p:txBody>
          <a:bodyPr>
            <a:noAutofit/>
          </a:bodyPr>
          <a:lstStyle/>
          <a:p>
            <a:pPr algn="ctr" rtl="1"/>
            <a:r>
              <a:rPr lang="fa-IR" sz="3600" dirty="0" smtClean="0">
                <a:cs typeface="B Nazanin" pitchFamily="2" charset="-78"/>
              </a:rPr>
              <a:t>بخش 1-6 : برآورد اهميت </a:t>
            </a:r>
            <a:r>
              <a:rPr lang="en-US" sz="3600" b="1" dirty="0">
                <a:cs typeface="B Nazanin" pitchFamily="2" charset="-78"/>
              </a:rPr>
              <a:t>M</a:t>
            </a:r>
            <a:endParaRPr lang="fa-IR" sz="3600" b="1" dirty="0">
              <a:cs typeface="B Nazanin" pitchFamily="2" charset="-78"/>
            </a:endParaRPr>
          </a:p>
        </p:txBody>
      </p:sp>
      <p:sp>
        <p:nvSpPr>
          <p:cNvPr id="3" name="Content Placeholder 2"/>
          <p:cNvSpPr>
            <a:spLocks noGrp="1"/>
          </p:cNvSpPr>
          <p:nvPr>
            <p:ph sz="half" idx="1"/>
          </p:nvPr>
        </p:nvSpPr>
        <p:spPr>
          <a:xfrm>
            <a:off x="500034" y="1340768"/>
            <a:ext cx="8032405" cy="4608512"/>
          </a:xfrm>
        </p:spPr>
        <p:txBody>
          <a:bodyPr>
            <a:normAutofit/>
          </a:bodyPr>
          <a:lstStyle/>
          <a:p>
            <a:pPr marL="0" indent="0" algn="r" rtl="1">
              <a:buNone/>
            </a:pPr>
            <a:r>
              <a:rPr lang="fa-IR" dirty="0" smtClean="0">
                <a:cs typeface="B Nazanin" pitchFamily="2" charset="-78"/>
              </a:rPr>
              <a:t>طبق استانداردهاي حسابرسي، اطلاعاتي با اهميت تلقي مي‌شود كه عدم ارائه يا ارائه نادرست آن بتواند قضاوت و تصميم گيري يك استفاده كننده منطقي از صورتهاي مالي را درباره امور واحد مورد رسيدگي تغيير دهد.</a:t>
            </a:r>
          </a:p>
          <a:p>
            <a:pPr marL="0" indent="0" algn="r" rtl="1">
              <a:buNone/>
            </a:pPr>
            <a:r>
              <a:rPr lang="fa-IR" dirty="0" smtClean="0">
                <a:cs typeface="B Nazanin" pitchFamily="2" charset="-78"/>
              </a:rPr>
              <a:t>درجه اهميت اقلام، به كميت، ماهيت و شرايط ايجاد آن و نوع و اندازه واحد مورد رسيدگي بستگي دارد </a:t>
            </a:r>
          </a:p>
          <a:p>
            <a:pPr marL="0" indent="0" algn="r" rtl="1">
              <a:buNone/>
            </a:pPr>
            <a:r>
              <a:rPr lang="fa-IR" dirty="0" smtClean="0">
                <a:cs typeface="B Nazanin" pitchFamily="2" charset="-78"/>
              </a:rPr>
              <a:t>برآورد حسابرس از اهميت اشتباه قابل تحمل نيز ناميده مي‌شود.</a:t>
            </a:r>
          </a:p>
          <a:p>
            <a:pPr marL="0" indent="0" algn="r" rtl="1">
              <a:buNone/>
            </a:pPr>
            <a:endParaRPr lang="fa-IR" dirty="0">
              <a:cs typeface="B Nazanin" pitchFamily="2" charset="-78"/>
            </a:endParaRPr>
          </a:p>
        </p:txBody>
      </p:sp>
      <p:sp>
        <p:nvSpPr>
          <p:cNvPr id="4" name="Rectangle 3"/>
          <p:cNvSpPr/>
          <p:nvPr/>
        </p:nvSpPr>
        <p:spPr>
          <a:xfrm>
            <a:off x="5619893" y="6370757"/>
            <a:ext cx="184731" cy="369332"/>
          </a:xfrm>
          <a:prstGeom prst="rect">
            <a:avLst/>
          </a:prstGeom>
        </p:spPr>
        <p:txBody>
          <a:bodyPr wrap="none">
            <a:spAutoFit/>
          </a:bodyPr>
          <a:lstStyle/>
          <a:p>
            <a:endParaRPr lang="fa-IR" dirty="0"/>
          </a:p>
        </p:txBody>
      </p:sp>
      <p:sp>
        <p:nvSpPr>
          <p:cNvPr id="5" name="Rectangle 4"/>
          <p:cNvSpPr/>
          <p:nvPr/>
        </p:nvSpPr>
        <p:spPr>
          <a:xfrm>
            <a:off x="5772293" y="6523157"/>
            <a:ext cx="184731" cy="369332"/>
          </a:xfrm>
          <a:prstGeom prst="rect">
            <a:avLst/>
          </a:prstGeom>
        </p:spPr>
        <p:txBody>
          <a:bodyPr wrap="none">
            <a:spAutoFit/>
          </a:bodyPr>
          <a:lstStyle/>
          <a:p>
            <a:endParaRPr lang="fa-IR" dirty="0"/>
          </a:p>
        </p:txBody>
      </p:sp>
    </p:spTree>
    <p:extLst>
      <p:ext uri="{BB962C8B-B14F-4D97-AF65-F5344CB8AC3E}">
        <p14:creationId xmlns:p14="http://schemas.microsoft.com/office/powerpoint/2010/main" val="4073173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32657"/>
            <a:ext cx="7829576" cy="720080"/>
          </a:xfrm>
        </p:spPr>
        <p:txBody>
          <a:bodyPr>
            <a:noAutofit/>
          </a:bodyPr>
          <a:lstStyle/>
          <a:p>
            <a:pPr algn="ctr" rtl="1"/>
            <a:r>
              <a:rPr lang="fa-IR" sz="3600" dirty="0" smtClean="0">
                <a:cs typeface="B Nazanin" pitchFamily="2" charset="-78"/>
              </a:rPr>
              <a:t>بخش 1-6 : برآورد اهميت </a:t>
            </a:r>
            <a:r>
              <a:rPr lang="en-US" sz="3600" b="1" dirty="0">
                <a:cs typeface="B Nazanin" pitchFamily="2" charset="-78"/>
              </a:rPr>
              <a:t>M</a:t>
            </a:r>
            <a:endParaRPr lang="fa-IR" sz="3600" b="1" dirty="0">
              <a:cs typeface="B Nazanin" pitchFamily="2" charset="-78"/>
            </a:endParaRPr>
          </a:p>
        </p:txBody>
      </p:sp>
      <p:sp>
        <p:nvSpPr>
          <p:cNvPr id="3" name="Content Placeholder 2"/>
          <p:cNvSpPr>
            <a:spLocks noGrp="1"/>
          </p:cNvSpPr>
          <p:nvPr>
            <p:ph sz="half" idx="1"/>
          </p:nvPr>
        </p:nvSpPr>
        <p:spPr>
          <a:xfrm>
            <a:off x="500034" y="1340768"/>
            <a:ext cx="8032405" cy="648072"/>
          </a:xfrm>
        </p:spPr>
        <p:txBody>
          <a:bodyPr>
            <a:normAutofit fontScale="85000" lnSpcReduction="20000"/>
          </a:bodyPr>
          <a:lstStyle/>
          <a:p>
            <a:pPr marL="0" indent="0" algn="r" rtl="1">
              <a:buNone/>
            </a:pPr>
            <a:r>
              <a:rPr lang="fa-IR" dirty="0" smtClean="0">
                <a:cs typeface="B Nazanin" pitchFamily="2" charset="-78"/>
              </a:rPr>
              <a:t>تعيين و بكارگيري اهميت در جريان حسابرسي در 5 مرحله مرتبط با يكديگر و به شرح زير صورت مي‌گيرد.</a:t>
            </a:r>
          </a:p>
          <a:p>
            <a:pPr marL="0" indent="0" algn="r" rtl="1">
              <a:buNone/>
            </a:pPr>
            <a:endParaRPr lang="fa-IR" dirty="0">
              <a:cs typeface="B Nazanin"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3149681055"/>
              </p:ext>
            </p:extLst>
          </p:nvPr>
        </p:nvGraphicFramePr>
        <p:xfrm>
          <a:off x="251520" y="2060848"/>
          <a:ext cx="8496942" cy="4082752"/>
        </p:xfrm>
        <a:graphic>
          <a:graphicData uri="http://schemas.openxmlformats.org/drawingml/2006/table">
            <a:tbl>
              <a:tblPr firstRow="1" bandRow="1">
                <a:tableStyleId>{16D9F66E-5EB9-4882-86FB-DCBF35E3C3E4}</a:tableStyleId>
              </a:tblPr>
              <a:tblGrid>
                <a:gridCol w="1944215">
                  <a:extLst>
                    <a:ext uri="{9D8B030D-6E8A-4147-A177-3AD203B41FA5}">
                      <a16:colId xmlns:a16="http://schemas.microsoft.com/office/drawing/2014/main" val="20000"/>
                    </a:ext>
                  </a:extLst>
                </a:gridCol>
                <a:gridCol w="5112568">
                  <a:extLst>
                    <a:ext uri="{9D8B030D-6E8A-4147-A177-3AD203B41FA5}">
                      <a16:colId xmlns:a16="http://schemas.microsoft.com/office/drawing/2014/main" val="20001"/>
                    </a:ext>
                  </a:extLst>
                </a:gridCol>
                <a:gridCol w="1440159">
                  <a:extLst>
                    <a:ext uri="{9D8B030D-6E8A-4147-A177-3AD203B41FA5}">
                      <a16:colId xmlns:a16="http://schemas.microsoft.com/office/drawing/2014/main" val="20002"/>
                    </a:ext>
                  </a:extLst>
                </a:gridCol>
              </a:tblGrid>
              <a:tr h="792088">
                <a:tc>
                  <a:txBody>
                    <a:bodyPr/>
                    <a:lstStyle/>
                    <a:p>
                      <a:pPr algn="ctr" rtl="1">
                        <a:lnSpc>
                          <a:spcPct val="300000"/>
                        </a:lnSpc>
                      </a:pPr>
                      <a:r>
                        <a:rPr lang="fa-IR" dirty="0" smtClean="0">
                          <a:cs typeface="B Nazanin" pitchFamily="2" charset="-78"/>
                        </a:rPr>
                        <a:t>تعيين</a:t>
                      </a:r>
                      <a:r>
                        <a:rPr lang="fa-IR" baseline="0" dirty="0" smtClean="0">
                          <a:cs typeface="B Nazanin" pitchFamily="2" charset="-78"/>
                        </a:rPr>
                        <a:t> حدود آزمونها</a:t>
                      </a:r>
                      <a:endParaRPr lang="en-US" dirty="0">
                        <a:cs typeface="B Nazanin" pitchFamily="2" charset="-78"/>
                      </a:endParaRPr>
                    </a:p>
                  </a:txBody>
                  <a:tcPr/>
                </a:tc>
                <a:tc>
                  <a:txBody>
                    <a:bodyPr/>
                    <a:lstStyle/>
                    <a:p>
                      <a:pPr algn="ctr" rtl="1">
                        <a:lnSpc>
                          <a:spcPct val="200000"/>
                        </a:lnSpc>
                      </a:pPr>
                      <a:r>
                        <a:rPr lang="fa-IR" dirty="0" smtClean="0">
                          <a:cs typeface="B Nazanin" pitchFamily="2" charset="-78"/>
                        </a:rPr>
                        <a:t>برآورد اهميت</a:t>
                      </a:r>
                      <a:endParaRPr lang="en-US" dirty="0">
                        <a:cs typeface="B Nazanin" pitchFamily="2" charset="-78"/>
                      </a:endParaRPr>
                    </a:p>
                  </a:txBody>
                  <a:tcPr/>
                </a:tc>
                <a:tc>
                  <a:txBody>
                    <a:bodyPr/>
                    <a:lstStyle/>
                    <a:p>
                      <a:pPr algn="ctr" rtl="1">
                        <a:lnSpc>
                          <a:spcPct val="200000"/>
                        </a:lnSpc>
                      </a:pPr>
                      <a:r>
                        <a:rPr lang="fa-IR" dirty="0" smtClean="0">
                          <a:cs typeface="B Nazanin" pitchFamily="2" charset="-78"/>
                        </a:rPr>
                        <a:t>مرحله 1</a:t>
                      </a:r>
                      <a:endParaRPr lang="en-US" dirty="0">
                        <a:cs typeface="B Nazanin" pitchFamily="2" charset="-78"/>
                      </a:endParaRPr>
                    </a:p>
                  </a:txBody>
                  <a:tcPr/>
                </a:tc>
                <a:extLst>
                  <a:ext uri="{0D108BD9-81ED-4DB2-BD59-A6C34878D82A}">
                    <a16:rowId xmlns:a16="http://schemas.microsoft.com/office/drawing/2014/main" val="10000"/>
                  </a:ext>
                </a:extLst>
              </a:tr>
              <a:tr h="792088">
                <a:tc>
                  <a:txBody>
                    <a:bodyPr/>
                    <a:lstStyle/>
                    <a:p>
                      <a:pPr algn="ctr" rtl="1">
                        <a:lnSpc>
                          <a:spcPct val="100000"/>
                        </a:lnSpc>
                      </a:pPr>
                      <a:r>
                        <a:rPr lang="fa-IR" dirty="0" smtClean="0">
                          <a:cs typeface="B Nazanin" pitchFamily="2" charset="-78"/>
                        </a:rPr>
                        <a:t>(مرحله برنامه ريزي)</a:t>
                      </a:r>
                      <a:endParaRPr lang="en-US" dirty="0">
                        <a:cs typeface="B Nazanin" pitchFamily="2" charset="-78"/>
                      </a:endParaRPr>
                    </a:p>
                  </a:txBody>
                  <a:tcPr/>
                </a:tc>
                <a:tc>
                  <a:txBody>
                    <a:bodyPr/>
                    <a:lstStyle/>
                    <a:p>
                      <a:pPr algn="ctr" rtl="1">
                        <a:lnSpc>
                          <a:spcPct val="200000"/>
                        </a:lnSpc>
                      </a:pPr>
                      <a:r>
                        <a:rPr lang="fa-IR" dirty="0" smtClean="0">
                          <a:cs typeface="B Nazanin" pitchFamily="2" charset="-78"/>
                        </a:rPr>
                        <a:t>تخصيص اهميت برآوردي به اجزاي صورتهاي مالي</a:t>
                      </a:r>
                      <a:endParaRPr lang="en-US" dirty="0">
                        <a:cs typeface="B Nazanin" pitchFamily="2" charset="-78"/>
                      </a:endParaRPr>
                    </a:p>
                  </a:txBody>
                  <a:tcPr/>
                </a:tc>
                <a:tc>
                  <a:txBody>
                    <a:bodyPr/>
                    <a:lstStyle/>
                    <a:p>
                      <a:pPr algn="ctr" rtl="1">
                        <a:lnSpc>
                          <a:spcPct val="200000"/>
                        </a:lnSpc>
                      </a:pPr>
                      <a:r>
                        <a:rPr lang="fa-IR" dirty="0" smtClean="0">
                          <a:cs typeface="B Nazanin" pitchFamily="2" charset="-78"/>
                        </a:rPr>
                        <a:t>مرحله 2</a:t>
                      </a:r>
                      <a:endParaRPr lang="en-US" dirty="0">
                        <a:cs typeface="B Nazanin" pitchFamily="2" charset="-78"/>
                      </a:endParaRPr>
                    </a:p>
                  </a:txBody>
                  <a:tcPr/>
                </a:tc>
                <a:extLst>
                  <a:ext uri="{0D108BD9-81ED-4DB2-BD59-A6C34878D82A}">
                    <a16:rowId xmlns:a16="http://schemas.microsoft.com/office/drawing/2014/main" val="10001"/>
                  </a:ext>
                </a:extLst>
              </a:tr>
              <a:tr h="792088">
                <a:tc>
                  <a:txBody>
                    <a:bodyPr/>
                    <a:lstStyle/>
                    <a:p>
                      <a:pPr algn="ctr" rtl="1">
                        <a:lnSpc>
                          <a:spcPct val="200000"/>
                        </a:lnSpc>
                      </a:pPr>
                      <a:endParaRPr lang="en-US" dirty="0">
                        <a:cs typeface="B Nazanin" pitchFamily="2" charset="-78"/>
                      </a:endParaRPr>
                    </a:p>
                  </a:txBody>
                  <a:tcPr/>
                </a:tc>
                <a:tc>
                  <a:txBody>
                    <a:bodyPr/>
                    <a:lstStyle/>
                    <a:p>
                      <a:pPr algn="ctr" rtl="1">
                        <a:lnSpc>
                          <a:spcPct val="200000"/>
                        </a:lnSpc>
                      </a:pPr>
                      <a:r>
                        <a:rPr lang="fa-IR" dirty="0" smtClean="0">
                          <a:cs typeface="B Nazanin" pitchFamily="2" charset="-78"/>
                        </a:rPr>
                        <a:t>برآورد جمع اشتباهات و يا</a:t>
                      </a:r>
                      <a:r>
                        <a:rPr lang="fa-IR" baseline="0" dirty="0" smtClean="0">
                          <a:cs typeface="B Nazanin" pitchFamily="2" charset="-78"/>
                        </a:rPr>
                        <a:t> تحريفات در هريك از اجزاي صورتهاي مالي</a:t>
                      </a:r>
                      <a:endParaRPr lang="en-US" dirty="0">
                        <a:cs typeface="B Nazanin" pitchFamily="2" charset="-78"/>
                      </a:endParaRPr>
                    </a:p>
                  </a:txBody>
                  <a:tcPr/>
                </a:tc>
                <a:tc>
                  <a:txBody>
                    <a:bodyPr/>
                    <a:lstStyle/>
                    <a:p>
                      <a:pPr algn="ctr" rtl="1">
                        <a:lnSpc>
                          <a:spcPct val="200000"/>
                        </a:lnSpc>
                      </a:pPr>
                      <a:r>
                        <a:rPr lang="fa-IR" dirty="0" smtClean="0">
                          <a:cs typeface="B Nazanin" pitchFamily="2" charset="-78"/>
                        </a:rPr>
                        <a:t>مرحله 3</a:t>
                      </a:r>
                      <a:endParaRPr lang="en-US" dirty="0">
                        <a:cs typeface="B Nazanin" pitchFamily="2" charset="-78"/>
                      </a:endParaRPr>
                    </a:p>
                  </a:txBody>
                  <a:tcPr/>
                </a:tc>
                <a:extLst>
                  <a:ext uri="{0D108BD9-81ED-4DB2-BD59-A6C34878D82A}">
                    <a16:rowId xmlns:a16="http://schemas.microsoft.com/office/drawing/2014/main" val="10002"/>
                  </a:ext>
                </a:extLst>
              </a:tr>
              <a:tr h="792088">
                <a:tc>
                  <a:txBody>
                    <a:bodyPr/>
                    <a:lstStyle/>
                    <a:p>
                      <a:pPr algn="l" rtl="1">
                        <a:lnSpc>
                          <a:spcPct val="200000"/>
                        </a:lnSpc>
                      </a:pPr>
                      <a:r>
                        <a:rPr lang="fa-IR" dirty="0" smtClean="0">
                          <a:cs typeface="B Nazanin" pitchFamily="2" charset="-78"/>
                        </a:rPr>
                        <a:t>ارزيابي نتايج</a:t>
                      </a:r>
                      <a:r>
                        <a:rPr lang="fa-IR" baseline="0" dirty="0" smtClean="0">
                          <a:cs typeface="B Nazanin" pitchFamily="2" charset="-78"/>
                        </a:rPr>
                        <a:t> رسيدگي</a:t>
                      </a:r>
                      <a:endParaRPr lang="en-US" dirty="0">
                        <a:cs typeface="B Nazanin" pitchFamily="2" charset="-78"/>
                      </a:endParaRPr>
                    </a:p>
                  </a:txBody>
                  <a:tcPr/>
                </a:tc>
                <a:tc>
                  <a:txBody>
                    <a:bodyPr/>
                    <a:lstStyle/>
                    <a:p>
                      <a:pPr algn="ctr" rtl="1">
                        <a:lnSpc>
                          <a:spcPct val="200000"/>
                        </a:lnSpc>
                      </a:pPr>
                      <a:r>
                        <a:rPr lang="fa-IR" dirty="0" smtClean="0">
                          <a:cs typeface="B Nazanin" pitchFamily="2" charset="-78"/>
                        </a:rPr>
                        <a:t>برآورد مجموع اشتباهات</a:t>
                      </a:r>
                      <a:r>
                        <a:rPr lang="fa-IR" baseline="0" dirty="0" smtClean="0">
                          <a:cs typeface="B Nazanin" pitchFamily="2" charset="-78"/>
                        </a:rPr>
                        <a:t> و يا تحريفات</a:t>
                      </a:r>
                      <a:endParaRPr lang="en-US" dirty="0">
                        <a:cs typeface="B Nazanin" pitchFamily="2" charset="-78"/>
                      </a:endParaRPr>
                    </a:p>
                  </a:txBody>
                  <a:tcPr/>
                </a:tc>
                <a:tc>
                  <a:txBody>
                    <a:bodyPr/>
                    <a:lstStyle/>
                    <a:p>
                      <a:pPr algn="ctr" rtl="1">
                        <a:lnSpc>
                          <a:spcPct val="200000"/>
                        </a:lnSpc>
                      </a:pPr>
                      <a:r>
                        <a:rPr lang="fa-IR" dirty="0" smtClean="0">
                          <a:cs typeface="B Nazanin" pitchFamily="2" charset="-78"/>
                        </a:rPr>
                        <a:t>مرحله 4</a:t>
                      </a:r>
                      <a:endParaRPr lang="en-US" dirty="0">
                        <a:cs typeface="B Nazanin" pitchFamily="2" charset="-78"/>
                      </a:endParaRPr>
                    </a:p>
                  </a:txBody>
                  <a:tcPr/>
                </a:tc>
                <a:extLst>
                  <a:ext uri="{0D108BD9-81ED-4DB2-BD59-A6C34878D82A}">
                    <a16:rowId xmlns:a16="http://schemas.microsoft.com/office/drawing/2014/main" val="10003"/>
                  </a:ext>
                </a:extLst>
              </a:tr>
              <a:tr h="792088">
                <a:tc>
                  <a:txBody>
                    <a:bodyPr/>
                    <a:lstStyle/>
                    <a:p>
                      <a:pPr algn="ctr" rtl="1">
                        <a:lnSpc>
                          <a:spcPct val="200000"/>
                        </a:lnSpc>
                      </a:pPr>
                      <a:endParaRPr lang="en-US" dirty="0">
                        <a:cs typeface="B Nazanin" pitchFamily="2" charset="-78"/>
                      </a:endParaRPr>
                    </a:p>
                  </a:txBody>
                  <a:tcPr/>
                </a:tc>
                <a:tc>
                  <a:txBody>
                    <a:bodyPr/>
                    <a:lstStyle/>
                    <a:p>
                      <a:pPr algn="ctr" rtl="1">
                        <a:lnSpc>
                          <a:spcPct val="200000"/>
                        </a:lnSpc>
                      </a:pPr>
                      <a:r>
                        <a:rPr lang="fa-IR" dirty="0" smtClean="0">
                          <a:cs typeface="B Nazanin" pitchFamily="2" charset="-78"/>
                        </a:rPr>
                        <a:t>مقايسه مجموع</a:t>
                      </a:r>
                      <a:r>
                        <a:rPr lang="fa-IR" baseline="0" dirty="0" smtClean="0">
                          <a:cs typeface="B Nazanin" pitchFamily="2" charset="-78"/>
                        </a:rPr>
                        <a:t> اشتباهات و يا تحريفات با اهميت برآوردي</a:t>
                      </a:r>
                      <a:endParaRPr lang="en-US" dirty="0">
                        <a:cs typeface="B Nazanin" pitchFamily="2" charset="-78"/>
                      </a:endParaRPr>
                    </a:p>
                  </a:txBody>
                  <a:tcPr/>
                </a:tc>
                <a:tc>
                  <a:txBody>
                    <a:bodyPr/>
                    <a:lstStyle/>
                    <a:p>
                      <a:pPr algn="ctr" rtl="1">
                        <a:lnSpc>
                          <a:spcPct val="200000"/>
                        </a:lnSpc>
                      </a:pPr>
                      <a:r>
                        <a:rPr lang="fa-IR" dirty="0" smtClean="0">
                          <a:cs typeface="B Nazanin" pitchFamily="2" charset="-78"/>
                        </a:rPr>
                        <a:t>مرحله 5</a:t>
                      </a:r>
                      <a:endParaRPr lang="en-US" dirty="0">
                        <a:cs typeface="B Nazanin" pitchFamily="2" charset="-78"/>
                      </a:endParaRPr>
                    </a:p>
                  </a:txBody>
                  <a:tcPr/>
                </a:tc>
                <a:extLst>
                  <a:ext uri="{0D108BD9-81ED-4DB2-BD59-A6C34878D82A}">
                    <a16:rowId xmlns:a16="http://schemas.microsoft.com/office/drawing/2014/main" val="10004"/>
                  </a:ext>
                </a:extLst>
              </a:tr>
            </a:tbl>
          </a:graphicData>
        </a:graphic>
      </p:graphicFrame>
      <p:sp>
        <p:nvSpPr>
          <p:cNvPr id="5" name="Left Brace 4"/>
          <p:cNvSpPr/>
          <p:nvPr/>
        </p:nvSpPr>
        <p:spPr>
          <a:xfrm>
            <a:off x="1926229" y="2060848"/>
            <a:ext cx="288032" cy="1584176"/>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Left Brace 6"/>
          <p:cNvSpPr/>
          <p:nvPr/>
        </p:nvSpPr>
        <p:spPr>
          <a:xfrm>
            <a:off x="1907704" y="3645024"/>
            <a:ext cx="360040" cy="2376264"/>
          </a:xfrm>
          <a:prstGeom prst="leftBrace">
            <a:avLst>
              <a:gd name="adj1" fmla="val 8333"/>
              <a:gd name="adj2" fmla="val 50453"/>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Rectangle 7"/>
          <p:cNvSpPr/>
          <p:nvPr/>
        </p:nvSpPr>
        <p:spPr>
          <a:xfrm>
            <a:off x="5619893" y="6370757"/>
            <a:ext cx="184731" cy="369332"/>
          </a:xfrm>
          <a:prstGeom prst="rect">
            <a:avLst/>
          </a:prstGeom>
        </p:spPr>
        <p:txBody>
          <a:bodyPr wrap="none">
            <a:spAutoFit/>
          </a:bodyPr>
          <a:lstStyle/>
          <a:p>
            <a:endParaRPr lang="fa-IR" dirty="0"/>
          </a:p>
        </p:txBody>
      </p:sp>
    </p:spTree>
    <p:extLst>
      <p:ext uri="{BB962C8B-B14F-4D97-AF65-F5344CB8AC3E}">
        <p14:creationId xmlns:p14="http://schemas.microsoft.com/office/powerpoint/2010/main" val="35734506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32657"/>
            <a:ext cx="7829576" cy="720080"/>
          </a:xfrm>
        </p:spPr>
        <p:txBody>
          <a:bodyPr>
            <a:noAutofit/>
          </a:bodyPr>
          <a:lstStyle/>
          <a:p>
            <a:pPr algn="ctr" rtl="1"/>
            <a:r>
              <a:rPr lang="fa-IR" sz="3600" dirty="0" smtClean="0">
                <a:cs typeface="B Nazanin" pitchFamily="2" charset="-78"/>
              </a:rPr>
              <a:t>بخش 1-6 : برآورد اهميت </a:t>
            </a:r>
            <a:r>
              <a:rPr lang="en-US" sz="3600" b="1" dirty="0">
                <a:cs typeface="B Nazanin" pitchFamily="2" charset="-78"/>
              </a:rPr>
              <a:t>M</a:t>
            </a:r>
            <a:endParaRPr lang="fa-IR" sz="3600" b="1" dirty="0">
              <a:cs typeface="B Nazanin" pitchFamily="2" charset="-78"/>
            </a:endParaRPr>
          </a:p>
        </p:txBody>
      </p:sp>
      <p:sp>
        <p:nvSpPr>
          <p:cNvPr id="3" name="Content Placeholder 2"/>
          <p:cNvSpPr>
            <a:spLocks noGrp="1"/>
          </p:cNvSpPr>
          <p:nvPr>
            <p:ph sz="half" idx="1"/>
          </p:nvPr>
        </p:nvSpPr>
        <p:spPr>
          <a:xfrm>
            <a:off x="500034" y="1124744"/>
            <a:ext cx="8032405" cy="864096"/>
          </a:xfrm>
        </p:spPr>
        <p:txBody>
          <a:bodyPr>
            <a:normAutofit fontScale="77500" lnSpcReduction="20000"/>
          </a:bodyPr>
          <a:lstStyle/>
          <a:p>
            <a:pPr marL="0" indent="0" algn="justLow" rtl="1">
              <a:buNone/>
            </a:pPr>
            <a:r>
              <a:rPr lang="fa-IR" dirty="0" smtClean="0">
                <a:cs typeface="B Nazanin" pitchFamily="2" charset="-78"/>
              </a:rPr>
              <a:t>اهميت رابطه معكوس با خطر حسابرسي و حدود آزمون‌ها (حجم شواهد حسابرسي) دارد و عاملي تعيين كننده در تهيه بودجه حسابرسي است. مبلغ اهميت براي شرايط عادي بر اساس جدول زير تعيين مي‌شود:</a:t>
            </a:r>
          </a:p>
          <a:p>
            <a:pPr marL="0" indent="0" algn="r" rtl="1">
              <a:buNone/>
            </a:pPr>
            <a:endParaRPr lang="fa-IR" dirty="0" smtClean="0">
              <a:cs typeface="B Nazanin" pitchFamily="2" charset="-78"/>
            </a:endParaRPr>
          </a:p>
          <a:p>
            <a:pPr marL="0" indent="0" algn="r" rtl="1">
              <a:buNone/>
            </a:pPr>
            <a:endParaRPr lang="fa-IR" dirty="0">
              <a:cs typeface="B Nazanin" pitchFamily="2"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3889509334"/>
              </p:ext>
            </p:extLst>
          </p:nvPr>
        </p:nvGraphicFramePr>
        <p:xfrm>
          <a:off x="1475656" y="2063375"/>
          <a:ext cx="6408712" cy="3899476"/>
        </p:xfrm>
        <a:graphic>
          <a:graphicData uri="http://schemas.openxmlformats.org/drawingml/2006/table">
            <a:tbl>
              <a:tblPr firstRow="1" bandRow="1">
                <a:tableStyleId>{073A0DAA-6AF3-43AB-8588-CEC1D06C72B9}</a:tableStyleId>
              </a:tblPr>
              <a:tblGrid>
                <a:gridCol w="3204356">
                  <a:extLst>
                    <a:ext uri="{9D8B030D-6E8A-4147-A177-3AD203B41FA5}">
                      <a16:colId xmlns:a16="http://schemas.microsoft.com/office/drawing/2014/main" val="20000"/>
                    </a:ext>
                  </a:extLst>
                </a:gridCol>
                <a:gridCol w="3204356">
                  <a:extLst>
                    <a:ext uri="{9D8B030D-6E8A-4147-A177-3AD203B41FA5}">
                      <a16:colId xmlns:a16="http://schemas.microsoft.com/office/drawing/2014/main" val="20001"/>
                    </a:ext>
                  </a:extLst>
                </a:gridCol>
              </a:tblGrid>
              <a:tr h="645545">
                <a:tc>
                  <a:txBody>
                    <a:bodyPr/>
                    <a:lstStyle/>
                    <a:p>
                      <a:pPr algn="ctr" rtl="1">
                        <a:lnSpc>
                          <a:spcPct val="150000"/>
                        </a:lnSpc>
                      </a:pPr>
                      <a:r>
                        <a:rPr lang="fa-IR" dirty="0" smtClean="0">
                          <a:cs typeface="B Nazanin" pitchFamily="2" charset="-78"/>
                        </a:rPr>
                        <a:t>سطح اهميت (درصد)</a:t>
                      </a:r>
                      <a:endParaRPr lang="en-US" dirty="0">
                        <a:cs typeface="B Nazanin" pitchFamily="2" charset="-78"/>
                      </a:endParaRPr>
                    </a:p>
                  </a:txBody>
                  <a:tcPr/>
                </a:tc>
                <a:tc>
                  <a:txBody>
                    <a:bodyPr/>
                    <a:lstStyle/>
                    <a:p>
                      <a:pPr algn="ctr" rtl="1">
                        <a:lnSpc>
                          <a:spcPct val="150000"/>
                        </a:lnSpc>
                      </a:pPr>
                      <a:r>
                        <a:rPr lang="fa-IR" dirty="0" smtClean="0">
                          <a:cs typeface="B Nazanin" pitchFamily="2" charset="-78"/>
                        </a:rPr>
                        <a:t>متوسط</a:t>
                      </a:r>
                      <a:r>
                        <a:rPr lang="fa-IR" baseline="0" dirty="0" smtClean="0">
                          <a:cs typeface="B Nazanin" pitchFamily="2" charset="-78"/>
                        </a:rPr>
                        <a:t> جمع دارايي‌ها و فروش</a:t>
                      </a:r>
                      <a:endParaRPr lang="en-US" dirty="0">
                        <a:cs typeface="B Nazanin" pitchFamily="2" charset="-78"/>
                      </a:endParaRPr>
                    </a:p>
                  </a:txBody>
                  <a:tcPr/>
                </a:tc>
                <a:extLst>
                  <a:ext uri="{0D108BD9-81ED-4DB2-BD59-A6C34878D82A}">
                    <a16:rowId xmlns:a16="http://schemas.microsoft.com/office/drawing/2014/main" val="10000"/>
                  </a:ext>
                </a:extLst>
              </a:tr>
              <a:tr h="576064">
                <a:tc>
                  <a:txBody>
                    <a:bodyPr/>
                    <a:lstStyle/>
                    <a:p>
                      <a:pPr algn="l" rtl="1">
                        <a:lnSpc>
                          <a:spcPct val="150000"/>
                        </a:lnSpc>
                      </a:pPr>
                      <a:r>
                        <a:rPr lang="fa-IR" dirty="0" smtClean="0">
                          <a:cs typeface="B Nazanin" pitchFamily="2" charset="-78"/>
                        </a:rPr>
                        <a:t>3%</a:t>
                      </a:r>
                      <a:endParaRPr lang="en-US" dirty="0">
                        <a:cs typeface="B Nazanin" pitchFamily="2" charset="-78"/>
                      </a:endParaRPr>
                    </a:p>
                  </a:txBody>
                  <a:tcPr/>
                </a:tc>
                <a:tc>
                  <a:txBody>
                    <a:bodyPr/>
                    <a:lstStyle/>
                    <a:p>
                      <a:pPr algn="ctr" rtl="1">
                        <a:lnSpc>
                          <a:spcPct val="150000"/>
                        </a:lnSpc>
                      </a:pPr>
                      <a:r>
                        <a:rPr lang="fa-IR" dirty="0" smtClean="0">
                          <a:cs typeface="B Nazanin" pitchFamily="2" charset="-78"/>
                        </a:rPr>
                        <a:t>تا</a:t>
                      </a:r>
                      <a:r>
                        <a:rPr lang="fa-IR" baseline="0" dirty="0" smtClean="0">
                          <a:cs typeface="B Nazanin" pitchFamily="2" charset="-78"/>
                        </a:rPr>
                        <a:t>   1   ميليارد ريال</a:t>
                      </a:r>
                      <a:endParaRPr lang="en-US" dirty="0">
                        <a:cs typeface="B Nazanin" pitchFamily="2" charset="-78"/>
                      </a:endParaRPr>
                    </a:p>
                  </a:txBody>
                  <a:tcPr/>
                </a:tc>
                <a:extLst>
                  <a:ext uri="{0D108BD9-81ED-4DB2-BD59-A6C34878D82A}">
                    <a16:rowId xmlns:a16="http://schemas.microsoft.com/office/drawing/2014/main" val="10001"/>
                  </a:ext>
                </a:extLst>
              </a:tr>
              <a:tr h="604393">
                <a:tc>
                  <a:txBody>
                    <a:bodyPr/>
                    <a:lstStyle/>
                    <a:p>
                      <a:pPr algn="r" rtl="1">
                        <a:lnSpc>
                          <a:spcPct val="150000"/>
                        </a:lnSpc>
                      </a:pPr>
                      <a:r>
                        <a:rPr lang="fa-IR" dirty="0" smtClean="0">
                          <a:cs typeface="B Nazanin" pitchFamily="2" charset="-78"/>
                        </a:rPr>
                        <a:t>نسبت به مازاد 1 ميليارد ريال  </a:t>
                      </a:r>
                      <a:r>
                        <a:rPr lang="fa-IR" baseline="0" dirty="0" smtClean="0">
                          <a:cs typeface="B Nazanin" pitchFamily="2" charset="-78"/>
                        </a:rPr>
                        <a:t> </a:t>
                      </a:r>
                      <a:r>
                        <a:rPr lang="fa-IR" dirty="0" smtClean="0">
                          <a:cs typeface="B Nazanin" pitchFamily="2" charset="-78"/>
                        </a:rPr>
                        <a:t>        2/5%</a:t>
                      </a:r>
                      <a:endParaRPr lang="en-US" dirty="0">
                        <a:cs typeface="B Nazanin" pitchFamily="2" charset="-78"/>
                      </a:endParaRPr>
                    </a:p>
                  </a:txBody>
                  <a:tcP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fa-IR" dirty="0" smtClean="0">
                          <a:cs typeface="B Nazanin" pitchFamily="2" charset="-78"/>
                        </a:rPr>
                        <a:t>تا   10   </a:t>
                      </a:r>
                      <a:r>
                        <a:rPr lang="fa-IR" baseline="0" dirty="0" smtClean="0">
                          <a:cs typeface="B Nazanin" pitchFamily="2" charset="-78"/>
                        </a:rPr>
                        <a:t>ميليارد ريال</a:t>
                      </a:r>
                      <a:endParaRPr lang="en-US" dirty="0" smtClean="0">
                        <a:cs typeface="B Nazanin" pitchFamily="2" charset="-78"/>
                      </a:endParaRPr>
                    </a:p>
                  </a:txBody>
                  <a:tcPr/>
                </a:tc>
                <a:extLst>
                  <a:ext uri="{0D108BD9-81ED-4DB2-BD59-A6C34878D82A}">
                    <a16:rowId xmlns:a16="http://schemas.microsoft.com/office/drawing/2014/main" val="10002"/>
                  </a:ext>
                </a:extLst>
              </a:tr>
              <a:tr h="691158">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fa-IR" dirty="0" smtClean="0">
                          <a:cs typeface="B Nazanin" pitchFamily="2" charset="-78"/>
                        </a:rPr>
                        <a:t>نسبت به مازاد 10 ميليارد ريال            2%</a:t>
                      </a:r>
                      <a:endParaRPr lang="en-US" dirty="0" smtClean="0">
                        <a:cs typeface="B Nazanin" pitchFamily="2" charset="-78"/>
                      </a:endParaRPr>
                    </a:p>
                  </a:txBody>
                  <a:tcP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fa-IR" dirty="0" smtClean="0">
                          <a:cs typeface="B Nazanin" pitchFamily="2" charset="-78"/>
                        </a:rPr>
                        <a:t>تا</a:t>
                      </a:r>
                      <a:r>
                        <a:rPr lang="fa-IR" baseline="0" dirty="0" smtClean="0">
                          <a:cs typeface="B Nazanin" pitchFamily="2" charset="-78"/>
                        </a:rPr>
                        <a:t>  100   ميليارد ريال</a:t>
                      </a:r>
                      <a:endParaRPr lang="en-US" dirty="0" smtClean="0">
                        <a:cs typeface="B Nazanin" pitchFamily="2" charset="-78"/>
                      </a:endParaRPr>
                    </a:p>
                  </a:txBody>
                  <a:tcPr/>
                </a:tc>
                <a:extLst>
                  <a:ext uri="{0D108BD9-81ED-4DB2-BD59-A6C34878D82A}">
                    <a16:rowId xmlns:a16="http://schemas.microsoft.com/office/drawing/2014/main" val="10003"/>
                  </a:ext>
                </a:extLst>
              </a:tr>
              <a:tr h="691158">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fa-IR" dirty="0" smtClean="0">
                          <a:cs typeface="B Nazanin" pitchFamily="2" charset="-78"/>
                        </a:rPr>
                        <a:t>نسبت به مازاد 100 ميليارد ريال       1/5%</a:t>
                      </a:r>
                      <a:endParaRPr lang="en-US" dirty="0" smtClean="0">
                        <a:cs typeface="B Nazanin" pitchFamily="2" charset="-78"/>
                      </a:endParaRPr>
                    </a:p>
                  </a:txBody>
                  <a:tcP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fa-IR" dirty="0" smtClean="0">
                          <a:cs typeface="B Nazanin" pitchFamily="2" charset="-78"/>
                        </a:rPr>
                        <a:t>تا</a:t>
                      </a:r>
                      <a:r>
                        <a:rPr lang="fa-IR" baseline="0" dirty="0" smtClean="0">
                          <a:cs typeface="B Nazanin" pitchFamily="2" charset="-78"/>
                        </a:rPr>
                        <a:t>   1،000   ميليارد ريال</a:t>
                      </a:r>
                      <a:endParaRPr lang="en-US" dirty="0" smtClean="0">
                        <a:cs typeface="B Nazanin" pitchFamily="2" charset="-78"/>
                      </a:endParaRPr>
                    </a:p>
                  </a:txBody>
                  <a:tcPr/>
                </a:tc>
                <a:extLst>
                  <a:ext uri="{0D108BD9-81ED-4DB2-BD59-A6C34878D82A}">
                    <a16:rowId xmlns:a16="http://schemas.microsoft.com/office/drawing/2014/main" val="10004"/>
                  </a:ext>
                </a:extLst>
              </a:tr>
              <a:tr h="691158">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fa-IR" dirty="0" smtClean="0">
                          <a:cs typeface="B Nazanin" pitchFamily="2" charset="-78"/>
                        </a:rPr>
                        <a:t>نسبت به مازاد 1،000ميليارد ريال        1%</a:t>
                      </a:r>
                      <a:endParaRPr lang="en-US" dirty="0" smtClean="0">
                        <a:cs typeface="B Nazanin" pitchFamily="2" charset="-78"/>
                      </a:endParaRPr>
                    </a:p>
                  </a:txBody>
                  <a:tcP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fa-IR" dirty="0" smtClean="0">
                          <a:cs typeface="B Nazanin" pitchFamily="2" charset="-78"/>
                        </a:rPr>
                        <a:t>بيش از</a:t>
                      </a:r>
                      <a:r>
                        <a:rPr lang="fa-IR" baseline="0" dirty="0" smtClean="0">
                          <a:cs typeface="B Nazanin" pitchFamily="2" charset="-78"/>
                        </a:rPr>
                        <a:t>   1،000   ميليارد ريال</a:t>
                      </a:r>
                      <a:endParaRPr lang="en-US" dirty="0" smtClean="0">
                        <a:cs typeface="B Nazanin" pitchFamily="2" charset="-78"/>
                      </a:endParaRP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784125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32657"/>
            <a:ext cx="7829576" cy="720080"/>
          </a:xfrm>
        </p:spPr>
        <p:txBody>
          <a:bodyPr>
            <a:noAutofit/>
          </a:bodyPr>
          <a:lstStyle/>
          <a:p>
            <a:pPr algn="ctr" rtl="1"/>
            <a:r>
              <a:rPr lang="fa-IR" sz="3600" dirty="0" smtClean="0">
                <a:cs typeface="B Nazanin" pitchFamily="2" charset="-78"/>
              </a:rPr>
              <a:t>بخش 1-6 : برآورد اهميت </a:t>
            </a:r>
            <a:r>
              <a:rPr lang="en-US" sz="3600" b="1" dirty="0">
                <a:cs typeface="B Nazanin" pitchFamily="2" charset="-78"/>
              </a:rPr>
              <a:t>M</a:t>
            </a:r>
            <a:endParaRPr lang="fa-IR" sz="3600" b="1" dirty="0">
              <a:cs typeface="B Nazanin" pitchFamily="2" charset="-78"/>
            </a:endParaRPr>
          </a:p>
        </p:txBody>
      </p:sp>
      <p:sp>
        <p:nvSpPr>
          <p:cNvPr id="3" name="Content Placeholder 2"/>
          <p:cNvSpPr>
            <a:spLocks noGrp="1"/>
          </p:cNvSpPr>
          <p:nvPr>
            <p:ph sz="half" idx="1"/>
          </p:nvPr>
        </p:nvSpPr>
        <p:spPr>
          <a:xfrm>
            <a:off x="755576" y="1196752"/>
            <a:ext cx="8032405" cy="2088232"/>
          </a:xfrm>
        </p:spPr>
        <p:txBody>
          <a:bodyPr>
            <a:normAutofit lnSpcReduction="10000"/>
          </a:bodyPr>
          <a:lstStyle/>
          <a:p>
            <a:pPr marL="0" indent="0" algn="justLow" rtl="1">
              <a:buNone/>
            </a:pPr>
            <a:r>
              <a:rPr lang="fa-IR" dirty="0" smtClean="0">
                <a:cs typeface="B Nazanin" pitchFamily="2" charset="-78"/>
              </a:rPr>
              <a:t>تخصيص اهميت به مانده حسابهاي مندرج در ترازنامه و حسابهاي اصلي سود و زيان با هدف تعيين اشتباه قابل تحمل در هر يك از حسابهاي مزبور انجام مي‌شود. اشتباه قابل تحمل يكي از اجزاي تشكيل دهنده فرمول مربوط به تعيين تعداد نمونه براي اجراي آزمون هاي محتوا است.(بخش 4-2)</a:t>
            </a:r>
          </a:p>
          <a:p>
            <a:pPr marL="0" indent="0" algn="r" rtl="1">
              <a:buNone/>
            </a:pPr>
            <a:endParaRPr lang="fa-IR" dirty="0" smtClean="0">
              <a:cs typeface="B Nazanin" pitchFamily="2" charset="-78"/>
            </a:endParaRPr>
          </a:p>
          <a:p>
            <a:pPr marL="0" indent="0" algn="r" rtl="1">
              <a:buNone/>
            </a:pPr>
            <a:endParaRPr lang="fa-IR" dirty="0">
              <a:cs typeface="B Nazanin" pitchFamily="2" charset="-78"/>
            </a:endParaRPr>
          </a:p>
        </p:txBody>
      </p:sp>
      <p:sp>
        <p:nvSpPr>
          <p:cNvPr id="5" name="Content Placeholder 2"/>
          <p:cNvSpPr txBox="1">
            <a:spLocks/>
          </p:cNvSpPr>
          <p:nvPr/>
        </p:nvSpPr>
        <p:spPr>
          <a:xfrm>
            <a:off x="907976" y="3977150"/>
            <a:ext cx="8032405" cy="1044116"/>
          </a:xfrm>
          <a:prstGeom prst="rect">
            <a:avLst/>
          </a:prstGeom>
        </p:spPr>
        <p:txBody>
          <a:bodyPr vert="horz" tIns="0">
            <a:normAutofit/>
          </a:bodyPr>
          <a:lstStyle>
            <a:lvl1pPr marL="274320" indent="-274320" algn="l" rtl="0" eaLnBrk="1" latinLnBrk="0" hangingPunct="1">
              <a:spcBef>
                <a:spcPct val="20000"/>
              </a:spcBef>
              <a:buClr>
                <a:schemeClr val="accent3"/>
              </a:buClr>
              <a:buSzPct val="95000"/>
              <a:buFont typeface="Wingdings 2"/>
              <a:buChar char=""/>
              <a:defRPr kumimoji="0" sz="28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6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4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18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Low" rtl="1">
              <a:buFont typeface="Wingdings 2"/>
              <a:buNone/>
            </a:pPr>
            <a:r>
              <a:rPr lang="fa-IR" dirty="0" smtClean="0">
                <a:cs typeface="B Nazanin" pitchFamily="2" charset="-78"/>
              </a:rPr>
              <a:t>مجموع اهميت تخصيص يافته به حسابها (اقلام مندرج در ترازنامه و سود و زيان) معادل سه برابر اهميت محاسبه شده در جدول مي‌باشد.</a:t>
            </a:r>
          </a:p>
          <a:p>
            <a:pPr marL="0" indent="0" algn="r" rtl="1">
              <a:buFont typeface="Wingdings 2"/>
              <a:buNone/>
            </a:pPr>
            <a:endParaRPr lang="fa-IR" dirty="0" smtClean="0">
              <a:cs typeface="B Nazanin" pitchFamily="2" charset="-78"/>
            </a:endParaRPr>
          </a:p>
          <a:p>
            <a:pPr marL="0" indent="0" algn="r" rtl="1">
              <a:buFont typeface="Wingdings 2"/>
              <a:buNone/>
            </a:pPr>
            <a:endParaRPr lang="fa-IR" dirty="0">
              <a:cs typeface="B Nazanin" pitchFamily="2" charset="-78"/>
            </a:endParaRPr>
          </a:p>
        </p:txBody>
      </p:sp>
    </p:spTree>
    <p:extLst>
      <p:ext uri="{BB962C8B-B14F-4D97-AF65-F5344CB8AC3E}">
        <p14:creationId xmlns:p14="http://schemas.microsoft.com/office/powerpoint/2010/main" val="22163378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899592" y="332656"/>
            <a:ext cx="7772400" cy="714379"/>
          </a:xfrm>
        </p:spPr>
        <p:txBody>
          <a:bodyPr>
            <a:normAutofit/>
          </a:bodyPr>
          <a:lstStyle/>
          <a:p>
            <a:pPr rtl="1"/>
            <a:r>
              <a:rPr lang="fa-IR" sz="3600" b="0" dirty="0">
                <a:solidFill>
                  <a:schemeClr val="tx2"/>
                </a:solidFill>
                <a:effectLst/>
                <a:cs typeface="B Nazanin" pitchFamily="2" charset="-78"/>
              </a:rPr>
              <a:t>7-1)خطر قابل پذیرش حسابرسی </a:t>
            </a:r>
            <a:r>
              <a:rPr lang="en-US" sz="3600" b="0" dirty="0" smtClean="0">
                <a:solidFill>
                  <a:schemeClr val="tx2"/>
                </a:solidFill>
                <a:effectLst/>
                <a:cs typeface="B Nazanin" pitchFamily="2" charset="-78"/>
              </a:rPr>
              <a:t>AAR</a:t>
            </a:r>
            <a:endParaRPr lang="fa-IR" sz="3200" dirty="0">
              <a:cs typeface="B Titr" pitchFamily="2" charset="-78"/>
            </a:endParaRPr>
          </a:p>
        </p:txBody>
      </p:sp>
      <p:sp>
        <p:nvSpPr>
          <p:cNvPr id="3" name="Subtitle 2"/>
          <p:cNvSpPr>
            <a:spLocks noGrp="1"/>
          </p:cNvSpPr>
          <p:nvPr>
            <p:ph type="subTitle" idx="1"/>
          </p:nvPr>
        </p:nvSpPr>
        <p:spPr>
          <a:xfrm>
            <a:off x="572885" y="2209448"/>
            <a:ext cx="8352928" cy="2160240"/>
          </a:xfrm>
        </p:spPr>
        <p:txBody>
          <a:bodyPr>
            <a:normAutofit/>
          </a:bodyPr>
          <a:lstStyle/>
          <a:p>
            <a:pPr rtl="1"/>
            <a:r>
              <a:rPr lang="fa-IR" sz="2400" dirty="0" smtClean="0">
                <a:solidFill>
                  <a:schemeClr val="tx1"/>
                </a:solidFill>
                <a:cs typeface="B Nazanin" pitchFamily="2" charset="-78"/>
              </a:rPr>
              <a:t>خطر قابل پذیرش حسابرسی رابطه ی معکوس با سطح اطمینان دارد،یعنی هنگامی که حسابرس خطر قابل پذیرش حسابرسی راکاهش می دهد این امر به معنای تمایل حسابرس به تامین سطح اطمینان بیشتر از نبود اشتباه یا تحریف در صورتهای مالی است. </a:t>
            </a:r>
          </a:p>
          <a:p>
            <a:pPr rtl="1"/>
            <a:r>
              <a:rPr lang="fa-IR" sz="2400" dirty="0" smtClean="0">
                <a:solidFill>
                  <a:schemeClr val="tx1"/>
                </a:solidFill>
                <a:cs typeface="B Nazanin" pitchFamily="2" charset="-78"/>
              </a:rPr>
              <a:t>بنابراین خطر قابل پذیرش حسابرسی رابطه ی معکوس باشواهد حسابرسی نیز دارد یعنی باپایین آمدن خطر قابل پذیرش ،حسابرس باید شواهد بیشتری جمع آوری نماید.</a:t>
            </a:r>
            <a:endParaRPr lang="fa-IR" sz="2400" dirty="0">
              <a:solidFill>
                <a:schemeClr val="tx1"/>
              </a:solidFill>
              <a:cs typeface="B Nazanin" pitchFamily="2" charset="-78"/>
            </a:endParaRPr>
          </a:p>
        </p:txBody>
      </p:sp>
      <p:sp>
        <p:nvSpPr>
          <p:cNvPr id="4" name="Subtitle 2"/>
          <p:cNvSpPr txBox="1">
            <a:spLocks/>
          </p:cNvSpPr>
          <p:nvPr/>
        </p:nvSpPr>
        <p:spPr>
          <a:xfrm>
            <a:off x="251520" y="1412776"/>
            <a:ext cx="8640960" cy="792088"/>
          </a:xfrm>
          <a:prstGeom prst="rect">
            <a:avLst/>
          </a:prstGeom>
        </p:spPr>
        <p:txBody>
          <a:bodyPr vert="horz" lIns="0" rIns="18288">
            <a:normAutofit/>
          </a:bodyPr>
          <a:lstStyle>
            <a:lvl1pPr marL="0" marR="45720" indent="0" algn="r" rtl="0"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0" eaLnBrk="1" latinLnBrk="0" hangingPunct="1">
              <a:spcBef>
                <a:spcPct val="20000"/>
              </a:spcBef>
              <a:buClr>
                <a:schemeClr val="accent1"/>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ct val="20000"/>
              </a:spcBef>
              <a:buClr>
                <a:schemeClr val="accent2"/>
              </a:buClr>
              <a:buSzPct val="70000"/>
              <a:buFont typeface="Wingdings 2"/>
              <a:buNone/>
              <a:defRPr kumimoji="0" sz="2100" kern="1200">
                <a:solidFill>
                  <a:schemeClr val="tx1"/>
                </a:solidFill>
                <a:latin typeface="+mn-lt"/>
                <a:ea typeface="+mn-ea"/>
                <a:cs typeface="+mn-cs"/>
              </a:defRPr>
            </a:lvl3pPr>
            <a:lvl4pPr marL="1371600" indent="0" algn="ctr" rtl="0" eaLnBrk="1" latinLnBrk="0" hangingPunct="1">
              <a:spcBef>
                <a:spcPct val="20000"/>
              </a:spcBef>
              <a:buClr>
                <a:schemeClr val="accent3"/>
              </a:buClr>
              <a:buSzPct val="65000"/>
              <a:buFont typeface="Wingdings 2"/>
              <a:buNone/>
              <a:defRPr kumimoji="0" sz="2000" kern="1200">
                <a:solidFill>
                  <a:schemeClr val="tx1"/>
                </a:solidFill>
                <a:latin typeface="+mn-lt"/>
                <a:ea typeface="+mn-ea"/>
                <a:cs typeface="+mn-cs"/>
              </a:defRPr>
            </a:lvl4pPr>
            <a:lvl5pPr marL="1828800" indent="0" algn="ctr" rtl="0" eaLnBrk="1" latinLnBrk="0" hangingPunct="1">
              <a:spcBef>
                <a:spcPct val="20000"/>
              </a:spcBef>
              <a:buClr>
                <a:schemeClr val="accent4"/>
              </a:buClr>
              <a:buSzPct val="65000"/>
              <a:buFont typeface="Wingdings 2"/>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rtl="1"/>
            <a:r>
              <a:rPr lang="fa-IR" sz="2400" b="1" dirty="0" smtClean="0">
                <a:cs typeface="B Nazanin" pitchFamily="2" charset="-78"/>
              </a:rPr>
              <a:t>خطر قابل پذيرش ميزاني از خطر است كه حسابرس حاضر به پذيرش آن است.</a:t>
            </a:r>
            <a:endParaRPr lang="fa-IR" sz="2400" b="1" dirty="0">
              <a:cs typeface="B Nazanin" pitchFamily="2" charset="-78"/>
            </a:endParaRPr>
          </a:p>
        </p:txBody>
      </p:sp>
      <p:sp>
        <p:nvSpPr>
          <p:cNvPr id="5" name="Subtitle 2"/>
          <p:cNvSpPr txBox="1">
            <a:spLocks/>
          </p:cNvSpPr>
          <p:nvPr/>
        </p:nvSpPr>
        <p:spPr>
          <a:xfrm>
            <a:off x="395536" y="4509120"/>
            <a:ext cx="8352928" cy="2160240"/>
          </a:xfrm>
          <a:prstGeom prst="rect">
            <a:avLst/>
          </a:prstGeom>
        </p:spPr>
        <p:txBody>
          <a:bodyPr vert="horz" lIns="0" rIns="18288">
            <a:normAutofit/>
          </a:bodyPr>
          <a:lstStyle>
            <a:lvl1pPr marL="0" marR="45720" indent="0" algn="r" rtl="0"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0" eaLnBrk="1" latinLnBrk="0" hangingPunct="1">
              <a:spcBef>
                <a:spcPct val="20000"/>
              </a:spcBef>
              <a:buClr>
                <a:schemeClr val="accent1"/>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ct val="20000"/>
              </a:spcBef>
              <a:buClr>
                <a:schemeClr val="accent2"/>
              </a:buClr>
              <a:buSzPct val="70000"/>
              <a:buFont typeface="Wingdings 2"/>
              <a:buNone/>
              <a:defRPr kumimoji="0" sz="2100" kern="1200">
                <a:solidFill>
                  <a:schemeClr val="tx1"/>
                </a:solidFill>
                <a:latin typeface="+mn-lt"/>
                <a:ea typeface="+mn-ea"/>
                <a:cs typeface="+mn-cs"/>
              </a:defRPr>
            </a:lvl3pPr>
            <a:lvl4pPr marL="1371600" indent="0" algn="ctr" rtl="0" eaLnBrk="1" latinLnBrk="0" hangingPunct="1">
              <a:spcBef>
                <a:spcPct val="20000"/>
              </a:spcBef>
              <a:buClr>
                <a:schemeClr val="accent3"/>
              </a:buClr>
              <a:buSzPct val="65000"/>
              <a:buFont typeface="Wingdings 2"/>
              <a:buNone/>
              <a:defRPr kumimoji="0" sz="2000" kern="1200">
                <a:solidFill>
                  <a:schemeClr val="tx1"/>
                </a:solidFill>
                <a:latin typeface="+mn-lt"/>
                <a:ea typeface="+mn-ea"/>
                <a:cs typeface="+mn-cs"/>
              </a:defRPr>
            </a:lvl4pPr>
            <a:lvl5pPr marL="1828800" indent="0" algn="ctr" rtl="0" eaLnBrk="1" latinLnBrk="0" hangingPunct="1">
              <a:spcBef>
                <a:spcPct val="20000"/>
              </a:spcBef>
              <a:buClr>
                <a:schemeClr val="accent4"/>
              </a:buClr>
              <a:buSzPct val="65000"/>
              <a:buFont typeface="Wingdings 2"/>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rtl="1"/>
            <a:r>
              <a:rPr lang="fa-IR" sz="2400" dirty="0" smtClean="0">
                <a:cs typeface="B Nazanin" pitchFamily="2" charset="-78"/>
              </a:rPr>
              <a:t>تعيين خطر قابل پذيرش حسابرسي در مرحله برنامه ريزي با هدف تدوين رويكرد موثر حسابرسي و تعيين حجم عمليات حسابرسي (موثر بر بودجه انجام كار) صورت مي‌پذيرد.</a:t>
            </a:r>
            <a:endParaRPr lang="fa-IR" sz="2400" dirty="0">
              <a:cs typeface="B Nazanin" pitchFamily="2" charset="-78"/>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755576" y="332656"/>
            <a:ext cx="7958167" cy="928694"/>
          </a:xfrm>
        </p:spPr>
        <p:txBody>
          <a:bodyPr>
            <a:noAutofit/>
          </a:bodyPr>
          <a:lstStyle/>
          <a:p>
            <a:pPr algn="r"/>
            <a:r>
              <a:rPr lang="fa-IR" sz="3600" b="0" dirty="0">
                <a:solidFill>
                  <a:schemeClr val="tx2"/>
                </a:solidFill>
                <a:effectLst/>
                <a:cs typeface="B Nazanin" pitchFamily="2" charset="-78"/>
              </a:rPr>
              <a:t>چگونگی تعیین خطر قابل پذیرش حسابرسی:</a:t>
            </a:r>
          </a:p>
        </p:txBody>
      </p:sp>
      <p:sp>
        <p:nvSpPr>
          <p:cNvPr id="3" name="Subtitle 2"/>
          <p:cNvSpPr>
            <a:spLocks noGrp="1"/>
          </p:cNvSpPr>
          <p:nvPr>
            <p:ph type="subTitle" idx="1"/>
          </p:nvPr>
        </p:nvSpPr>
        <p:spPr>
          <a:xfrm>
            <a:off x="755576" y="1412776"/>
            <a:ext cx="8072495" cy="4248472"/>
          </a:xfrm>
        </p:spPr>
        <p:txBody>
          <a:bodyPr>
            <a:normAutofit/>
          </a:bodyPr>
          <a:lstStyle/>
          <a:p>
            <a:pPr algn="r"/>
            <a:r>
              <a:rPr lang="fa-IR" sz="2400" dirty="0" smtClean="0">
                <a:solidFill>
                  <a:schemeClr val="tx1"/>
                </a:solidFill>
                <a:cs typeface="B Nazanin" pitchFamily="2" charset="-78"/>
              </a:rPr>
              <a:t>-عواملی چون موارد زیر باید موردتوجه حسابرس قرار گیرد:</a:t>
            </a:r>
          </a:p>
          <a:p>
            <a:pPr algn="r"/>
            <a:r>
              <a:rPr lang="fa-IR" sz="2400" dirty="0" smtClean="0">
                <a:solidFill>
                  <a:schemeClr val="tx1"/>
                </a:solidFill>
                <a:cs typeface="B Nazanin" pitchFamily="2" charset="-78"/>
              </a:rPr>
              <a:t>1-گستردگی استفاده کنندگان صورتهای مالی ومیزان اتکای آنان به این صورتها</a:t>
            </a:r>
          </a:p>
          <a:p>
            <a:pPr algn="r"/>
            <a:r>
              <a:rPr lang="fa-IR" sz="2400" dirty="0" smtClean="0">
                <a:solidFill>
                  <a:schemeClr val="tx1"/>
                </a:solidFill>
                <a:cs typeface="B Nazanin" pitchFamily="2" charset="-78"/>
              </a:rPr>
              <a:t>2-احتمال بروز مشکلات حاد مالی ونقدینگی در واحد مورد رسیدگی در دوره پس از صدور گزارش </a:t>
            </a:r>
          </a:p>
          <a:p>
            <a:pPr algn="r"/>
            <a:r>
              <a:rPr lang="fa-IR" sz="2400" dirty="0" smtClean="0">
                <a:solidFill>
                  <a:schemeClr val="tx1"/>
                </a:solidFill>
                <a:cs typeface="B Nazanin" pitchFamily="2" charset="-78"/>
              </a:rPr>
              <a:t>3-ترکیب مشتریان موسسه حسابرسی  </a:t>
            </a:r>
          </a:p>
          <a:p>
            <a:pPr algn="r"/>
            <a:r>
              <a:rPr lang="fa-IR" sz="2400" dirty="0" smtClean="0">
                <a:solidFill>
                  <a:schemeClr val="tx1"/>
                </a:solidFill>
                <a:cs typeface="B Nazanin" pitchFamily="2" charset="-78"/>
              </a:rPr>
              <a:t>-هر موسسه حسابرسی باتوجه به خطر گریزی ،نوع وترکیب مشتریان و... می تواند خطر قابل پذیرش حسابرسی را به  گونه ای مناسب برای موسسه خود تعیین کند .</a:t>
            </a:r>
            <a:endParaRPr lang="fa-IR" sz="2400" dirty="0">
              <a:solidFill>
                <a:schemeClr val="tx1"/>
              </a:solidFill>
              <a:cs typeface="B Nazanin" pitchFamily="2" charset="-78"/>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5736" y="332656"/>
            <a:ext cx="4714908" cy="730250"/>
          </a:xfrm>
        </p:spPr>
        <p:txBody>
          <a:bodyPr>
            <a:noAutofit/>
          </a:bodyPr>
          <a:lstStyle/>
          <a:p>
            <a:pPr algn="r"/>
            <a:r>
              <a:rPr lang="fa-IR" sz="3600" dirty="0">
                <a:cs typeface="B Nazanin" pitchFamily="2" charset="-78"/>
              </a:rPr>
              <a:t>دامنه خطر قابل پذیرش حسابرس:</a:t>
            </a:r>
          </a:p>
        </p:txBody>
      </p:sp>
      <p:sp>
        <p:nvSpPr>
          <p:cNvPr id="4" name="Text Placeholder 3"/>
          <p:cNvSpPr>
            <a:spLocks noGrp="1"/>
          </p:cNvSpPr>
          <p:nvPr>
            <p:ph type="body" idx="2"/>
          </p:nvPr>
        </p:nvSpPr>
        <p:spPr>
          <a:xfrm>
            <a:off x="6084168" y="1340768"/>
            <a:ext cx="2520280" cy="3816424"/>
          </a:xfrm>
        </p:spPr>
        <p:txBody>
          <a:bodyPr>
            <a:noAutofit/>
          </a:bodyPr>
          <a:lstStyle/>
          <a:p>
            <a:r>
              <a:rPr lang="fa-IR" sz="2400" dirty="0" smtClean="0">
                <a:cs typeface="B Nazanin" pitchFamily="2" charset="-78"/>
              </a:rPr>
              <a:t>5تا8درصد </a:t>
            </a:r>
          </a:p>
          <a:p>
            <a:r>
              <a:rPr lang="fa-IR" sz="2400" dirty="0" smtClean="0">
                <a:cs typeface="B Nazanin" pitchFamily="2" charset="-78"/>
              </a:rPr>
              <a:t>5تا8درصد </a:t>
            </a:r>
          </a:p>
          <a:p>
            <a:r>
              <a:rPr lang="fa-IR" sz="2400" dirty="0" smtClean="0">
                <a:cs typeface="B Nazanin" pitchFamily="2" charset="-78"/>
              </a:rPr>
              <a:t>5تا8درصد </a:t>
            </a:r>
          </a:p>
          <a:p>
            <a:r>
              <a:rPr lang="fa-IR" sz="2400" dirty="0" smtClean="0">
                <a:cs typeface="B Nazanin" pitchFamily="2" charset="-78"/>
              </a:rPr>
              <a:t>5تا8درصد </a:t>
            </a:r>
          </a:p>
          <a:p>
            <a:r>
              <a:rPr lang="fa-IR" sz="2400" dirty="0" smtClean="0">
                <a:cs typeface="B Nazanin" pitchFamily="2" charset="-78"/>
              </a:rPr>
              <a:t>7تا10درصد</a:t>
            </a:r>
          </a:p>
          <a:p>
            <a:r>
              <a:rPr lang="fa-IR" sz="2400" dirty="0">
                <a:cs typeface="B Nazanin" pitchFamily="2" charset="-78"/>
              </a:rPr>
              <a:t>7تا10درصد</a:t>
            </a:r>
          </a:p>
          <a:p>
            <a:endParaRPr lang="fa-IR" sz="2400" dirty="0" smtClean="0">
              <a:cs typeface="B Nazanin" pitchFamily="2" charset="-78"/>
            </a:endParaRPr>
          </a:p>
          <a:p>
            <a:r>
              <a:rPr lang="fa-IR" sz="2400" dirty="0" smtClean="0">
                <a:cs typeface="B Nazanin" pitchFamily="2" charset="-78"/>
              </a:rPr>
              <a:t>9تا13درصد</a:t>
            </a:r>
            <a:endParaRPr lang="fa-IR" sz="2400" dirty="0">
              <a:cs typeface="B Nazanin" pitchFamily="2" charset="-78"/>
            </a:endParaRPr>
          </a:p>
        </p:txBody>
      </p:sp>
      <p:sp>
        <p:nvSpPr>
          <p:cNvPr id="3" name="Content Placeholder 2"/>
          <p:cNvSpPr>
            <a:spLocks noGrp="1"/>
          </p:cNvSpPr>
          <p:nvPr>
            <p:ph sz="half" idx="1"/>
          </p:nvPr>
        </p:nvSpPr>
        <p:spPr>
          <a:xfrm>
            <a:off x="1115616" y="1412776"/>
            <a:ext cx="4868615" cy="3810000"/>
          </a:xfrm>
        </p:spPr>
        <p:txBody>
          <a:bodyPr>
            <a:normAutofit/>
          </a:bodyPr>
          <a:lstStyle/>
          <a:p>
            <a:pPr algn="r" rtl="1"/>
            <a:r>
              <a:rPr lang="fa-IR" sz="2400" dirty="0" smtClean="0">
                <a:cs typeface="B Nazanin" pitchFamily="2" charset="-78"/>
              </a:rPr>
              <a:t>بانکها </a:t>
            </a:r>
          </a:p>
          <a:p>
            <a:pPr algn="r" rtl="1"/>
            <a:r>
              <a:rPr lang="fa-IR" sz="2400" dirty="0" smtClean="0">
                <a:cs typeface="B Nazanin" pitchFamily="2" charset="-78"/>
              </a:rPr>
              <a:t>شرکتهای بورسی </a:t>
            </a:r>
          </a:p>
          <a:p>
            <a:pPr algn="r" rtl="1"/>
            <a:r>
              <a:rPr lang="fa-IR" sz="2400" dirty="0" smtClean="0">
                <a:cs typeface="B Nazanin" pitchFamily="2" charset="-78"/>
              </a:rPr>
              <a:t>شرکتهای تحت پوشش نهادهای انقلاب </a:t>
            </a:r>
          </a:p>
          <a:p>
            <a:pPr algn="r" rtl="1"/>
            <a:r>
              <a:rPr lang="fa-IR" sz="2400" dirty="0" smtClean="0">
                <a:cs typeface="B Nazanin" pitchFamily="2" charset="-78"/>
              </a:rPr>
              <a:t>سایر شرکتهای دولتی وشرکتهای سرمایه گذاری </a:t>
            </a:r>
          </a:p>
          <a:p>
            <a:pPr algn="r" rtl="1"/>
            <a:r>
              <a:rPr lang="fa-IR" sz="2400" dirty="0" smtClean="0">
                <a:cs typeface="B Nazanin" pitchFamily="2" charset="-78"/>
              </a:rPr>
              <a:t>شرکتهای تحت پوشش بانکها </a:t>
            </a:r>
          </a:p>
          <a:p>
            <a:pPr algn="r" rtl="1"/>
            <a:r>
              <a:rPr lang="fa-IR" sz="2400" dirty="0" smtClean="0">
                <a:cs typeface="B Nazanin" pitchFamily="2" charset="-78"/>
              </a:rPr>
              <a:t>شرکتهای تحت پوشش سازمان گسترش و نوسازي</a:t>
            </a:r>
          </a:p>
          <a:p>
            <a:pPr algn="r" rtl="1"/>
            <a:r>
              <a:rPr lang="fa-IR" sz="2400" dirty="0" smtClean="0">
                <a:cs typeface="B Nazanin" pitchFamily="2" charset="-78"/>
              </a:rPr>
              <a:t>شرکتهای خصوصی</a:t>
            </a:r>
          </a:p>
          <a:p>
            <a:pPr algn="r" rtl="1"/>
            <a:endParaRPr lang="fa-IR" dirty="0" smtClean="0"/>
          </a:p>
          <a:p>
            <a:pPr algn="r" rtl="1"/>
            <a:endParaRPr lang="fa-I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827584" y="260648"/>
            <a:ext cx="7772400" cy="648072"/>
          </a:xfrm>
        </p:spPr>
        <p:txBody>
          <a:bodyPr>
            <a:normAutofit/>
          </a:bodyPr>
          <a:lstStyle/>
          <a:p>
            <a:pPr algn="r"/>
            <a:r>
              <a:rPr lang="en-US" sz="4000" b="0" dirty="0" smtClean="0">
                <a:solidFill>
                  <a:schemeClr val="tx2"/>
                </a:solidFill>
                <a:effectLst/>
                <a:cs typeface="B Nazanin" pitchFamily="2" charset="-78"/>
              </a:rPr>
              <a:t>TDDR</a:t>
            </a:r>
            <a:r>
              <a:rPr lang="fa-IR" sz="4000" b="0" dirty="0" smtClean="0">
                <a:solidFill>
                  <a:schemeClr val="tx2"/>
                </a:solidFill>
                <a:effectLst/>
                <a:cs typeface="B Nazanin" pitchFamily="2" charset="-78"/>
              </a:rPr>
              <a:t>بخش8-1</a:t>
            </a:r>
            <a:r>
              <a:rPr lang="fa-IR" sz="4000" b="0" dirty="0">
                <a:solidFill>
                  <a:schemeClr val="tx2"/>
                </a:solidFill>
                <a:effectLst/>
                <a:cs typeface="B Nazanin" pitchFamily="2" charset="-78"/>
              </a:rPr>
              <a:t>) برآورد اولیه از خطر عدم </a:t>
            </a:r>
            <a:r>
              <a:rPr lang="fa-IR" sz="4000" b="0" dirty="0" smtClean="0">
                <a:solidFill>
                  <a:schemeClr val="tx2"/>
                </a:solidFill>
                <a:effectLst/>
                <a:cs typeface="B Nazanin" pitchFamily="2" charset="-78"/>
              </a:rPr>
              <a:t>کشف</a:t>
            </a:r>
            <a:endParaRPr lang="fa-IR" sz="3200" dirty="0"/>
          </a:p>
        </p:txBody>
      </p:sp>
      <p:sp>
        <p:nvSpPr>
          <p:cNvPr id="3" name="Subtitle 2"/>
          <p:cNvSpPr>
            <a:spLocks noGrp="1"/>
          </p:cNvSpPr>
          <p:nvPr>
            <p:ph type="subTitle" idx="1"/>
          </p:nvPr>
        </p:nvSpPr>
        <p:spPr>
          <a:xfrm>
            <a:off x="395536" y="1357300"/>
            <a:ext cx="8352927" cy="5240052"/>
          </a:xfrm>
        </p:spPr>
        <p:txBody>
          <a:bodyPr>
            <a:noAutofit/>
          </a:bodyPr>
          <a:lstStyle/>
          <a:p>
            <a:pPr algn="justLow" rtl="1"/>
            <a:r>
              <a:rPr lang="fa-IR" sz="2000" b="1" dirty="0" smtClean="0">
                <a:cs typeface="B Nazanin" pitchFamily="2" charset="-78"/>
              </a:rPr>
              <a:t>خطر عدم كشف ناشي از آزمون جزئيات يعني خطر اين كه آزمونهاي جزئيات و در نتيجه، شواهد حسابرسي گردآوري شده، اشتباهات و يا تحريف‌هاي با اهميت موجود در مانده حسابها يا گروه‌هاي معاملات را كشف نكنند.</a:t>
            </a:r>
            <a:r>
              <a:rPr lang="fa-IR" sz="2000" b="1" dirty="0" smtClean="0">
                <a:solidFill>
                  <a:schemeClr val="tx1"/>
                </a:solidFill>
                <a:cs typeface="B Nazanin" pitchFamily="2" charset="-78"/>
              </a:rPr>
              <a:t>  </a:t>
            </a:r>
          </a:p>
          <a:p>
            <a:pPr algn="ctr" rtl="1"/>
            <a:r>
              <a:rPr lang="en-US" sz="2000" dirty="0" smtClean="0">
                <a:solidFill>
                  <a:schemeClr val="accent6">
                    <a:lumMod val="50000"/>
                  </a:schemeClr>
                </a:solidFill>
                <a:cs typeface="B Nazanin" pitchFamily="2" charset="-78"/>
              </a:rPr>
              <a:t>TDDR= AAR / (IR x CR x APR ) </a:t>
            </a:r>
          </a:p>
          <a:p>
            <a:pPr rtl="1"/>
            <a:r>
              <a:rPr lang="fa-IR" sz="2000" b="1" dirty="0" smtClean="0">
                <a:solidFill>
                  <a:schemeClr val="tx1"/>
                </a:solidFill>
                <a:cs typeface="B Nazanin" pitchFamily="2" charset="-78"/>
              </a:rPr>
              <a:t>هدف از تعيين خطر عدم كشف در مرحله برنامه‌ريزي، دستيابي به معياري براي تعيين ميزان شواهد حسابرسي مورد نياز است.</a:t>
            </a:r>
          </a:p>
          <a:p>
            <a:pPr rtl="1"/>
            <a:r>
              <a:rPr lang="fa-IR" sz="2000" b="1" dirty="0" smtClean="0">
                <a:solidFill>
                  <a:schemeClr val="tx2">
                    <a:lumMod val="75000"/>
                  </a:schemeClr>
                </a:solidFill>
                <a:cs typeface="B Nazanin" pitchFamily="2" charset="-78"/>
              </a:rPr>
              <a:t>نكات كليدي :</a:t>
            </a:r>
          </a:p>
          <a:p>
            <a:pPr rtl="1"/>
            <a:r>
              <a:rPr lang="fa-IR" sz="2000" b="1" dirty="0" smtClean="0">
                <a:solidFill>
                  <a:schemeClr val="tx2">
                    <a:lumMod val="75000"/>
                  </a:schemeClr>
                </a:solidFill>
                <a:cs typeface="B Nazanin" pitchFamily="2" charset="-78"/>
              </a:rPr>
              <a:t>خطر عدم كشف وابسته به ساير عوامل مدل خطر است. به بياني ديگر، خطر عدم كشف تنها زماني تغيير مي‌يابد كه يكي از عوامل ديگر مدل خطر تغيير كند.</a:t>
            </a:r>
          </a:p>
          <a:p>
            <a:pPr rtl="1"/>
            <a:r>
              <a:rPr lang="fa-IR" sz="2000" b="1" dirty="0">
                <a:solidFill>
                  <a:schemeClr val="tx2">
                    <a:lumMod val="75000"/>
                  </a:schemeClr>
                </a:solidFill>
                <a:cs typeface="B Nazanin" pitchFamily="2" charset="-78"/>
              </a:rPr>
              <a:t> </a:t>
            </a:r>
            <a:endParaRPr lang="fa-IR" sz="2000" b="1" dirty="0" smtClean="0">
              <a:solidFill>
                <a:schemeClr val="tx2">
                  <a:lumMod val="75000"/>
                </a:schemeClr>
              </a:solidFill>
              <a:cs typeface="B Nazanin" pitchFamily="2" charset="-78"/>
            </a:endParaRPr>
          </a:p>
          <a:p>
            <a:pPr rtl="1"/>
            <a:r>
              <a:rPr lang="fa-IR" sz="2000" b="1" dirty="0" smtClean="0">
                <a:solidFill>
                  <a:schemeClr val="tx2">
                    <a:lumMod val="75000"/>
                  </a:schemeClr>
                </a:solidFill>
                <a:cs typeface="B Nazanin" pitchFamily="2" charset="-78"/>
              </a:rPr>
              <a:t>خطر عدم كشف، مقدار شواهد مورد نياز براي انجام آزمون‌هاي محتوا را تعيين مي‌كند</a:t>
            </a:r>
            <a:r>
              <a:rPr lang="fa-IR" sz="2000" b="1" dirty="0" smtClean="0">
                <a:cs typeface="B Nazanin" pitchFamily="2" charset="-78"/>
              </a:rPr>
              <a:t>.  </a:t>
            </a:r>
          </a:p>
          <a:p>
            <a:pPr rtl="1"/>
            <a:endParaRPr lang="fa-IR" sz="2000" b="1" dirty="0" smtClean="0">
              <a:cs typeface="B Nazanin" pitchFamily="2" charset="-78"/>
            </a:endParaRPr>
          </a:p>
          <a:p>
            <a:pPr rtl="1"/>
            <a:r>
              <a:rPr lang="fa-IR" sz="2000" b="1" dirty="0"/>
              <a:t>اگرچه خطر عدم كشف با حجم كار رابطه معكوس دارد، يعني هر چه خطر عدم كشف كمتر برآورد شود گردآوري شواهد حسابرسي بيشتري ضرورت مي‌يابد كه پيامد آن افزايش حجم كار است، اما تاثير خطر عدم كشف در اين مرحله عمدتا بر قضاوت حسابرس متكي است. </a:t>
            </a:r>
            <a:endParaRPr lang="en-US" sz="2000" b="1" dirty="0"/>
          </a:p>
          <a:p>
            <a:pPr rtl="1"/>
            <a:endParaRPr lang="fa-IR" sz="2000" b="1" dirty="0">
              <a:cs typeface="B Nazanin" pitchFamily="2" charset="-78"/>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5" name="Subtitle 4"/>
          <p:cNvSpPr>
            <a:spLocks noGrp="1"/>
          </p:cNvSpPr>
          <p:nvPr>
            <p:ph type="subTitle" idx="1"/>
          </p:nvPr>
        </p:nvSpPr>
        <p:spPr>
          <a:xfrm>
            <a:off x="533400" y="1484784"/>
            <a:ext cx="7854696" cy="1008112"/>
          </a:xfrm>
        </p:spPr>
        <p:txBody>
          <a:bodyPr/>
          <a:lstStyle/>
          <a:p>
            <a:r>
              <a:rPr lang="fa-IR" dirty="0" smtClean="0">
                <a:cs typeface="B Nazanin" pitchFamily="2" charset="-78"/>
              </a:rPr>
              <a:t>با توجه به برآورد حجم كار و نرخ‌هاي حق الزحمه حسابرسي، بودجه كار مي‌تواند تهيه و قرارداد حسابرسي نيز تنظيم شود</a:t>
            </a:r>
            <a:endParaRPr lang="en-US" dirty="0">
              <a:cs typeface="B Nazanin" pitchFamily="2" charset="-78"/>
            </a:endParaRPr>
          </a:p>
        </p:txBody>
      </p:sp>
      <p:sp>
        <p:nvSpPr>
          <p:cNvPr id="6" name="Title 1"/>
          <p:cNvSpPr>
            <a:spLocks noGrp="1"/>
          </p:cNvSpPr>
          <p:nvPr>
            <p:ph type="ctrTitle"/>
          </p:nvPr>
        </p:nvSpPr>
        <p:spPr>
          <a:xfrm>
            <a:off x="827584" y="260648"/>
            <a:ext cx="7772400" cy="648072"/>
          </a:xfrm>
        </p:spPr>
        <p:txBody>
          <a:bodyPr>
            <a:normAutofit/>
          </a:bodyPr>
          <a:lstStyle/>
          <a:p>
            <a:pPr rtl="1"/>
            <a:r>
              <a:rPr lang="fa-IR" sz="4000" b="0" dirty="0" smtClean="0">
                <a:solidFill>
                  <a:schemeClr val="tx2"/>
                </a:solidFill>
                <a:effectLst/>
                <a:cs typeface="B Nazanin" pitchFamily="2" charset="-78"/>
              </a:rPr>
              <a:t>بخش9-1) تهيه بودجه و تنظيم قرارداد</a:t>
            </a:r>
            <a:endParaRPr lang="fa-IR" sz="3200" dirty="0"/>
          </a:p>
        </p:txBody>
      </p:sp>
      <p:sp>
        <p:nvSpPr>
          <p:cNvPr id="7" name="Title 1"/>
          <p:cNvSpPr txBox="1">
            <a:spLocks/>
          </p:cNvSpPr>
          <p:nvPr/>
        </p:nvSpPr>
        <p:spPr>
          <a:xfrm>
            <a:off x="1187624" y="2708920"/>
            <a:ext cx="7772400" cy="648072"/>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eaLnBrk="1" latinLnBrk="0" hangingPunct="1">
              <a:spcBef>
                <a:spcPct val="0"/>
              </a:spcBef>
              <a:buNone/>
              <a:defRPr kumimoji="0"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pPr rtl="1"/>
            <a:r>
              <a:rPr lang="fa-IR" sz="4000" b="0" dirty="0" smtClean="0">
                <a:solidFill>
                  <a:schemeClr val="tx2"/>
                </a:solidFill>
                <a:effectLst/>
                <a:cs typeface="B Nazanin" pitchFamily="2" charset="-78"/>
              </a:rPr>
              <a:t>بخش10-1) تعيين اعضاي گروه حسابرسي</a:t>
            </a:r>
            <a:endParaRPr lang="fa-IR" sz="3200" dirty="0"/>
          </a:p>
        </p:txBody>
      </p:sp>
      <p:sp>
        <p:nvSpPr>
          <p:cNvPr id="8" name="Subtitle 4"/>
          <p:cNvSpPr txBox="1">
            <a:spLocks/>
          </p:cNvSpPr>
          <p:nvPr/>
        </p:nvSpPr>
        <p:spPr>
          <a:xfrm>
            <a:off x="685800" y="3573016"/>
            <a:ext cx="7854696" cy="2952328"/>
          </a:xfrm>
          <a:prstGeom prst="rect">
            <a:avLst/>
          </a:prstGeom>
        </p:spPr>
        <p:txBody>
          <a:bodyPr vert="horz" lIns="0" rIns="18288">
            <a:normAutofit fontScale="92500" lnSpcReduction="10000"/>
          </a:bodyPr>
          <a:lstStyle>
            <a:lvl1pPr marL="0" marR="45720" indent="0" algn="r" rtl="0"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0" eaLnBrk="1" latinLnBrk="0" hangingPunct="1">
              <a:spcBef>
                <a:spcPct val="20000"/>
              </a:spcBef>
              <a:buClr>
                <a:schemeClr val="accent1"/>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ct val="20000"/>
              </a:spcBef>
              <a:buClr>
                <a:schemeClr val="accent2"/>
              </a:buClr>
              <a:buSzPct val="70000"/>
              <a:buFont typeface="Wingdings 2"/>
              <a:buNone/>
              <a:defRPr kumimoji="0" sz="2100" kern="1200">
                <a:solidFill>
                  <a:schemeClr val="tx1"/>
                </a:solidFill>
                <a:latin typeface="+mn-lt"/>
                <a:ea typeface="+mn-ea"/>
                <a:cs typeface="+mn-cs"/>
              </a:defRPr>
            </a:lvl3pPr>
            <a:lvl4pPr marL="1371600" indent="0" algn="ctr" rtl="0" eaLnBrk="1" latinLnBrk="0" hangingPunct="1">
              <a:spcBef>
                <a:spcPct val="20000"/>
              </a:spcBef>
              <a:buClr>
                <a:schemeClr val="accent3"/>
              </a:buClr>
              <a:buSzPct val="65000"/>
              <a:buFont typeface="Wingdings 2"/>
              <a:buNone/>
              <a:defRPr kumimoji="0" sz="2000" kern="1200">
                <a:solidFill>
                  <a:schemeClr val="tx1"/>
                </a:solidFill>
                <a:latin typeface="+mn-lt"/>
                <a:ea typeface="+mn-ea"/>
                <a:cs typeface="+mn-cs"/>
              </a:defRPr>
            </a:lvl4pPr>
            <a:lvl5pPr marL="1828800" indent="0" algn="ctr" rtl="0" eaLnBrk="1" latinLnBrk="0" hangingPunct="1">
              <a:spcBef>
                <a:spcPct val="20000"/>
              </a:spcBef>
              <a:buClr>
                <a:schemeClr val="accent4"/>
              </a:buClr>
              <a:buSzPct val="65000"/>
              <a:buFont typeface="Wingdings 2"/>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rtl="1"/>
            <a:r>
              <a:rPr lang="fa-IR" dirty="0" smtClean="0">
                <a:cs typeface="B Nazanin" pitchFamily="2" charset="-78"/>
              </a:rPr>
              <a:t>بر اساس استانداردهاي حسابرسي، كار حسابرسي بايد توسط كاركناني انجام شود كه آموزش فني لازم و كافي را ديده و مهارت لازم را در شرايط مربوط،دارا باشند.</a:t>
            </a:r>
          </a:p>
          <a:p>
            <a:pPr rtl="1"/>
            <a:r>
              <a:rPr lang="fa-IR" dirty="0" smtClean="0">
                <a:cs typeface="B Nazanin" pitchFamily="2" charset="-78"/>
              </a:rPr>
              <a:t>توجه به عوامل زير در اين خصوص ضروري است:</a:t>
            </a:r>
          </a:p>
          <a:p>
            <a:pPr marL="457200" indent="-457200" rtl="1">
              <a:buFont typeface="Arial" pitchFamily="34" charset="0"/>
              <a:buChar char="•"/>
            </a:pPr>
            <a:r>
              <a:rPr lang="fa-IR" dirty="0" smtClean="0">
                <a:cs typeface="B Nazanin" pitchFamily="2" charset="-78"/>
              </a:rPr>
              <a:t>آشنايي با صنعت مربوطه</a:t>
            </a:r>
          </a:p>
          <a:p>
            <a:pPr marL="457200" indent="-457200" rtl="1">
              <a:buFont typeface="Arial" pitchFamily="34" charset="0"/>
              <a:buChar char="•"/>
            </a:pPr>
            <a:r>
              <a:rPr lang="fa-IR" dirty="0" smtClean="0">
                <a:cs typeface="B Nazanin" pitchFamily="2" charset="-78"/>
              </a:rPr>
              <a:t>تجارب قبلي از حسابرسي واحد مورد رسيدگي</a:t>
            </a:r>
          </a:p>
          <a:p>
            <a:pPr marL="457200" indent="-457200" rtl="1">
              <a:buFont typeface="Arial" pitchFamily="34" charset="0"/>
              <a:buChar char="•"/>
            </a:pPr>
            <a:r>
              <a:rPr lang="fa-IR" dirty="0" smtClean="0">
                <a:cs typeface="B Nazanin" pitchFamily="2" charset="-78"/>
              </a:rPr>
              <a:t>نوع و ماهيت آزمون هاي محتوا طراحي شده</a:t>
            </a:r>
          </a:p>
          <a:p>
            <a:pPr marL="457200" indent="-457200" rtl="1">
              <a:buFont typeface="Arial" pitchFamily="34" charset="0"/>
              <a:buChar char="•"/>
            </a:pPr>
            <a:r>
              <a:rPr lang="fa-IR" dirty="0" smtClean="0">
                <a:cs typeface="B Nazanin" pitchFamily="2" charset="-78"/>
              </a:rPr>
              <a:t>پيچيدگي عمليات واحد مورد رسيدگي</a:t>
            </a:r>
            <a:endParaRPr lang="en-US" dirty="0">
              <a:cs typeface="B Nazanin" pitchFamily="2" charset="-78"/>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504056"/>
          </a:xfrm>
        </p:spPr>
        <p:txBody>
          <a:bodyPr>
            <a:normAutofit fontScale="90000"/>
          </a:bodyPr>
          <a:lstStyle/>
          <a:p>
            <a:pPr algn="r" rtl="1"/>
            <a:r>
              <a:rPr lang="fa-IR" dirty="0" smtClean="0"/>
              <a:t>واژه نامه</a:t>
            </a:r>
            <a:endParaRPr lang="en-US" dirty="0"/>
          </a:p>
        </p:txBody>
      </p:sp>
      <p:sp>
        <p:nvSpPr>
          <p:cNvPr id="3" name="Content Placeholder 2"/>
          <p:cNvSpPr>
            <a:spLocks noGrp="1"/>
          </p:cNvSpPr>
          <p:nvPr>
            <p:ph idx="1"/>
          </p:nvPr>
        </p:nvSpPr>
        <p:spPr>
          <a:xfrm>
            <a:off x="457200" y="1052736"/>
            <a:ext cx="8229600" cy="5271864"/>
          </a:xfrm>
        </p:spPr>
        <p:txBody>
          <a:bodyPr/>
          <a:lstStyle/>
          <a:p>
            <a:pPr marL="0" indent="0" algn="r" rtl="1">
              <a:buNone/>
            </a:pPr>
            <a:r>
              <a:rPr lang="fa-IR" dirty="0" smtClean="0"/>
              <a:t>خطر حسابرسي </a:t>
            </a:r>
            <a:r>
              <a:rPr lang="en-US" dirty="0" smtClean="0">
                <a:solidFill>
                  <a:srgbClr val="FF0000"/>
                </a:solidFill>
              </a:rPr>
              <a:t>A</a:t>
            </a:r>
            <a:r>
              <a:rPr lang="en-US" dirty="0" smtClean="0"/>
              <a:t>udit </a:t>
            </a:r>
            <a:r>
              <a:rPr lang="en-US" dirty="0" smtClean="0">
                <a:solidFill>
                  <a:srgbClr val="FF0000"/>
                </a:solidFill>
              </a:rPr>
              <a:t>R</a:t>
            </a:r>
            <a:r>
              <a:rPr lang="en-US" dirty="0" smtClean="0"/>
              <a:t>isk</a:t>
            </a:r>
          </a:p>
          <a:p>
            <a:pPr marL="0" indent="0" algn="r" rtl="1">
              <a:buNone/>
            </a:pPr>
            <a:r>
              <a:rPr lang="fa-IR" dirty="0" smtClean="0"/>
              <a:t>خطر ذاتي </a:t>
            </a:r>
            <a:r>
              <a:rPr lang="en-US" dirty="0" smtClean="0">
                <a:solidFill>
                  <a:srgbClr val="FF0000"/>
                </a:solidFill>
              </a:rPr>
              <a:t>I</a:t>
            </a:r>
            <a:r>
              <a:rPr lang="en-US" dirty="0" smtClean="0"/>
              <a:t>nherent </a:t>
            </a:r>
            <a:r>
              <a:rPr lang="en-US" dirty="0" smtClean="0">
                <a:solidFill>
                  <a:srgbClr val="FF0000"/>
                </a:solidFill>
              </a:rPr>
              <a:t>R</a:t>
            </a:r>
            <a:r>
              <a:rPr lang="en-US" dirty="0" smtClean="0"/>
              <a:t>isk</a:t>
            </a:r>
          </a:p>
          <a:p>
            <a:pPr marL="0" indent="0" algn="r" rtl="1">
              <a:buNone/>
            </a:pPr>
            <a:r>
              <a:rPr lang="fa-IR" dirty="0" smtClean="0"/>
              <a:t>خطر كنترل </a:t>
            </a:r>
            <a:r>
              <a:rPr lang="en-US" dirty="0" smtClean="0">
                <a:solidFill>
                  <a:srgbClr val="FF0000"/>
                </a:solidFill>
              </a:rPr>
              <a:t>C</a:t>
            </a:r>
            <a:r>
              <a:rPr lang="en-US" dirty="0" smtClean="0"/>
              <a:t>ontrol Risk</a:t>
            </a:r>
          </a:p>
          <a:p>
            <a:pPr marL="0" indent="0" algn="r" rtl="1">
              <a:buNone/>
            </a:pPr>
            <a:r>
              <a:rPr lang="fa-IR" dirty="0" smtClean="0"/>
              <a:t>خطر عدم كشف </a:t>
            </a:r>
            <a:r>
              <a:rPr lang="en-US" dirty="0" smtClean="0"/>
              <a:t>Detection Risk</a:t>
            </a:r>
          </a:p>
          <a:p>
            <a:pPr marL="0" indent="0" algn="r" rtl="1">
              <a:buNone/>
            </a:pPr>
            <a:r>
              <a:rPr lang="fa-IR" dirty="0" smtClean="0"/>
              <a:t>خطر بررسي تحليلي </a:t>
            </a:r>
            <a:r>
              <a:rPr lang="en-US" dirty="0" smtClean="0">
                <a:solidFill>
                  <a:srgbClr val="FF0000"/>
                </a:solidFill>
              </a:rPr>
              <a:t>A</a:t>
            </a:r>
            <a:r>
              <a:rPr lang="en-US" dirty="0" smtClean="0"/>
              <a:t>nalytical </a:t>
            </a:r>
            <a:r>
              <a:rPr lang="en-US" dirty="0" smtClean="0">
                <a:solidFill>
                  <a:srgbClr val="FF0000"/>
                </a:solidFill>
              </a:rPr>
              <a:t>P</a:t>
            </a:r>
            <a:r>
              <a:rPr lang="en-US" dirty="0" smtClean="0"/>
              <a:t>rocedures </a:t>
            </a:r>
            <a:r>
              <a:rPr lang="en-US" dirty="0" smtClean="0">
                <a:solidFill>
                  <a:srgbClr val="FF0000"/>
                </a:solidFill>
              </a:rPr>
              <a:t>R</a:t>
            </a:r>
            <a:r>
              <a:rPr lang="en-US" dirty="0" smtClean="0"/>
              <a:t>isk</a:t>
            </a:r>
          </a:p>
          <a:p>
            <a:pPr marL="0" indent="0" algn="r" rtl="1">
              <a:buNone/>
            </a:pPr>
            <a:r>
              <a:rPr lang="fa-IR" dirty="0" smtClean="0"/>
              <a:t>خطر عدم كشف آزمون جزئيات مانده حسابها و گروه معاملات</a:t>
            </a:r>
          </a:p>
          <a:p>
            <a:pPr marL="0" indent="0" rtl="1">
              <a:buNone/>
            </a:pPr>
            <a:r>
              <a:rPr lang="en-US" dirty="0" smtClean="0">
                <a:solidFill>
                  <a:srgbClr val="FF0000"/>
                </a:solidFill>
              </a:rPr>
              <a:t>T</a:t>
            </a:r>
            <a:r>
              <a:rPr lang="en-US" dirty="0" smtClean="0"/>
              <a:t>est of </a:t>
            </a:r>
            <a:r>
              <a:rPr lang="en-US" dirty="0" smtClean="0">
                <a:solidFill>
                  <a:srgbClr val="FF0000"/>
                </a:solidFill>
              </a:rPr>
              <a:t>D</a:t>
            </a:r>
            <a:r>
              <a:rPr lang="en-US" dirty="0" smtClean="0"/>
              <a:t>etails </a:t>
            </a:r>
            <a:r>
              <a:rPr lang="en-US" dirty="0" smtClean="0">
                <a:solidFill>
                  <a:srgbClr val="FF0000"/>
                </a:solidFill>
              </a:rPr>
              <a:t>D</a:t>
            </a:r>
            <a:r>
              <a:rPr lang="en-US" dirty="0" smtClean="0"/>
              <a:t>etection </a:t>
            </a:r>
            <a:r>
              <a:rPr lang="en-US" dirty="0" smtClean="0">
                <a:solidFill>
                  <a:srgbClr val="FF0000"/>
                </a:solidFill>
              </a:rPr>
              <a:t>R</a:t>
            </a:r>
            <a:r>
              <a:rPr lang="en-US" dirty="0" smtClean="0"/>
              <a:t>isk</a:t>
            </a:r>
            <a:endParaRPr lang="en-US" dirty="0"/>
          </a:p>
          <a:p>
            <a:pPr marL="0" indent="0" algn="r" rtl="1">
              <a:buNone/>
            </a:pPr>
            <a:r>
              <a:rPr lang="en-US" dirty="0" smtClean="0"/>
              <a:t> </a:t>
            </a:r>
            <a:r>
              <a:rPr lang="fa-IR" dirty="0" smtClean="0"/>
              <a:t>خطر قابل پذيرش حسابرسي</a:t>
            </a:r>
            <a:r>
              <a:rPr lang="en-US" dirty="0" smtClean="0"/>
              <a:t> </a:t>
            </a:r>
            <a:r>
              <a:rPr lang="en-US" dirty="0" smtClean="0">
                <a:solidFill>
                  <a:srgbClr val="FF0000"/>
                </a:solidFill>
              </a:rPr>
              <a:t>A</a:t>
            </a:r>
            <a:r>
              <a:rPr lang="en-US" dirty="0" smtClean="0"/>
              <a:t>ccepted</a:t>
            </a:r>
            <a:r>
              <a:rPr lang="en-US" dirty="0">
                <a:solidFill>
                  <a:srgbClr val="FF0000"/>
                </a:solidFill>
              </a:rPr>
              <a:t> A</a:t>
            </a:r>
            <a:r>
              <a:rPr lang="en-US" dirty="0"/>
              <a:t>udit </a:t>
            </a:r>
            <a:r>
              <a:rPr lang="en-US" dirty="0">
                <a:solidFill>
                  <a:srgbClr val="FF0000"/>
                </a:solidFill>
              </a:rPr>
              <a:t>R</a:t>
            </a:r>
            <a:r>
              <a:rPr lang="en-US" dirty="0"/>
              <a:t>isk</a:t>
            </a:r>
            <a:r>
              <a:rPr lang="en-US" dirty="0" smtClean="0"/>
              <a:t> </a:t>
            </a:r>
            <a:endParaRPr lang="en-US" dirty="0"/>
          </a:p>
        </p:txBody>
      </p:sp>
    </p:spTree>
    <p:extLst>
      <p:ext uri="{BB962C8B-B14F-4D97-AF65-F5344CB8AC3E}">
        <p14:creationId xmlns:p14="http://schemas.microsoft.com/office/powerpoint/2010/main" val="2013229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6632"/>
            <a:ext cx="8229600" cy="636680"/>
          </a:xfrm>
        </p:spPr>
        <p:txBody>
          <a:bodyPr>
            <a:normAutofit fontScale="90000"/>
          </a:bodyPr>
          <a:lstStyle/>
          <a:p>
            <a:pPr algn="r" rtl="1"/>
            <a:r>
              <a:rPr lang="fa-IR" sz="4000" dirty="0" smtClean="0">
                <a:cs typeface="B Nazanin" pitchFamily="2" charset="-78"/>
              </a:rPr>
              <a:t>موضوعات مورد توجه در دستورالعمل</a:t>
            </a:r>
            <a:endParaRPr lang="en-US" sz="4000" dirty="0">
              <a:cs typeface="B Nazanin" pitchFamily="2" charset="-78"/>
            </a:endParaRPr>
          </a:p>
        </p:txBody>
      </p:sp>
      <p:sp>
        <p:nvSpPr>
          <p:cNvPr id="3" name="Content Placeholder 2"/>
          <p:cNvSpPr>
            <a:spLocks noGrp="1"/>
          </p:cNvSpPr>
          <p:nvPr>
            <p:ph idx="1"/>
          </p:nvPr>
        </p:nvSpPr>
        <p:spPr>
          <a:xfrm>
            <a:off x="251520" y="1935480"/>
            <a:ext cx="8435280" cy="3005688"/>
          </a:xfrm>
        </p:spPr>
        <p:txBody>
          <a:bodyPr/>
          <a:lstStyle/>
          <a:p>
            <a:pPr marL="0" indent="0" algn="r" rtl="1">
              <a:buNone/>
            </a:pPr>
            <a:endParaRPr lang="fa-IR" dirty="0">
              <a:cs typeface="B Nazanin" pitchFamily="2" charset="-78"/>
            </a:endParaRPr>
          </a:p>
          <a:p>
            <a:pPr marL="0" indent="0" algn="r" rtl="1">
              <a:buNone/>
            </a:pPr>
            <a:endParaRPr lang="en-US" dirty="0">
              <a:cs typeface="B Nazanin" pitchFamily="2" charset="-78"/>
            </a:endParaRPr>
          </a:p>
        </p:txBody>
      </p:sp>
      <p:sp>
        <p:nvSpPr>
          <p:cNvPr id="4" name="Rectangle 3"/>
          <p:cNvSpPr/>
          <p:nvPr/>
        </p:nvSpPr>
        <p:spPr>
          <a:xfrm>
            <a:off x="251520" y="836712"/>
            <a:ext cx="8892480" cy="5632311"/>
          </a:xfrm>
          <a:prstGeom prst="rect">
            <a:avLst/>
          </a:prstGeom>
        </p:spPr>
        <p:txBody>
          <a:bodyPr wrap="square">
            <a:spAutoFit/>
          </a:bodyPr>
          <a:lstStyle/>
          <a:p>
            <a:pPr marL="285750" indent="-285750" algn="just">
              <a:buFont typeface="Arial" pitchFamily="34" charset="0"/>
              <a:buChar char="•"/>
            </a:pPr>
            <a:r>
              <a:rPr lang="fa-IR" b="1" dirty="0" smtClean="0">
                <a:cs typeface="B Nazanin" pitchFamily="2" charset="-78"/>
              </a:rPr>
              <a:t>برقراری </a:t>
            </a:r>
            <a:r>
              <a:rPr lang="fa-IR" b="1" dirty="0">
                <a:cs typeface="B Nazanin" pitchFamily="2" charset="-78"/>
              </a:rPr>
              <a:t>حلقه ارتباطی عینی ومستند بین نتایج حاصل از ارزیابی کنترلهای داخلی وحجم آزمونهای </a:t>
            </a:r>
            <a:r>
              <a:rPr lang="fa-IR" b="1" dirty="0" smtClean="0">
                <a:cs typeface="B Nazanin" pitchFamily="2" charset="-78"/>
              </a:rPr>
              <a:t>محتوا</a:t>
            </a:r>
          </a:p>
          <a:p>
            <a:pPr marL="285750" indent="-285750" algn="just">
              <a:buFont typeface="Arial" pitchFamily="34" charset="0"/>
              <a:buChar char="•"/>
            </a:pPr>
            <a:endParaRPr lang="fa-IR" b="1" dirty="0" smtClean="0">
              <a:cs typeface="B Nazanin" pitchFamily="2" charset="-78"/>
            </a:endParaRPr>
          </a:p>
          <a:p>
            <a:pPr marL="285750" indent="-285750" algn="just">
              <a:buFont typeface="Arial" pitchFamily="34" charset="0"/>
              <a:buChar char="•"/>
            </a:pPr>
            <a:endParaRPr lang="fa-IR" b="1" dirty="0">
              <a:cs typeface="B Nazanin" pitchFamily="2" charset="-78"/>
            </a:endParaRPr>
          </a:p>
          <a:p>
            <a:pPr marL="285750" indent="-285750" algn="just">
              <a:buFont typeface="Arial" pitchFamily="34" charset="0"/>
              <a:buChar char="•"/>
            </a:pPr>
            <a:endParaRPr lang="fa-IR" b="1" dirty="0" smtClean="0">
              <a:cs typeface="B Nazanin" pitchFamily="2" charset="-78"/>
            </a:endParaRPr>
          </a:p>
          <a:p>
            <a:pPr marL="285750" indent="-285750" algn="just">
              <a:buFont typeface="Arial" pitchFamily="34" charset="0"/>
              <a:buChar char="•"/>
            </a:pPr>
            <a:endParaRPr lang="fa-IR" b="1" dirty="0">
              <a:cs typeface="B Nazanin" pitchFamily="2" charset="-78"/>
            </a:endParaRPr>
          </a:p>
          <a:p>
            <a:pPr marL="285750" indent="-285750" algn="just">
              <a:buFont typeface="Arial" pitchFamily="34" charset="0"/>
              <a:buChar char="•"/>
            </a:pPr>
            <a:endParaRPr lang="fa-IR" b="1" dirty="0" smtClean="0">
              <a:cs typeface="B Nazanin" pitchFamily="2" charset="-78"/>
            </a:endParaRPr>
          </a:p>
          <a:p>
            <a:pPr marL="285750" indent="-285750" algn="just">
              <a:buFont typeface="Arial" pitchFamily="34" charset="0"/>
              <a:buChar char="•"/>
            </a:pPr>
            <a:endParaRPr lang="fa-IR" b="1" dirty="0">
              <a:cs typeface="B Nazanin" pitchFamily="2" charset="-78"/>
            </a:endParaRPr>
          </a:p>
          <a:p>
            <a:pPr marL="285750" indent="-285750" algn="just">
              <a:buFont typeface="Arial" pitchFamily="34" charset="0"/>
              <a:buChar char="•"/>
            </a:pPr>
            <a:r>
              <a:rPr lang="fa-IR" b="1" dirty="0" smtClean="0">
                <a:cs typeface="B Nazanin" pitchFamily="2" charset="-78"/>
              </a:rPr>
              <a:t>برقراری </a:t>
            </a:r>
            <a:r>
              <a:rPr lang="fa-IR" b="1" dirty="0">
                <a:cs typeface="B Nazanin" pitchFamily="2" charset="-78"/>
              </a:rPr>
              <a:t>حلقه ارتباطی عینی و مستند بین میزان شواهد که </a:t>
            </a:r>
            <a:r>
              <a:rPr lang="fa-IR" b="1" dirty="0" smtClean="0">
                <a:cs typeface="B Nazanin" pitchFamily="2" charset="-78"/>
              </a:rPr>
              <a:t> </a:t>
            </a:r>
            <a:r>
              <a:rPr lang="fa-IR" b="1" dirty="0">
                <a:cs typeface="B Nazanin" pitchFamily="2" charset="-78"/>
              </a:rPr>
              <a:t>باید گردآ وری شود با اهمیت </a:t>
            </a:r>
            <a:r>
              <a:rPr lang="fa-IR" b="1" dirty="0" smtClean="0">
                <a:cs typeface="B Nazanin" pitchFamily="2" charset="-78"/>
              </a:rPr>
              <a:t>و خطر </a:t>
            </a:r>
            <a:r>
              <a:rPr lang="fa-IR" b="1" dirty="0">
                <a:cs typeface="B Nazanin" pitchFamily="2" charset="-78"/>
              </a:rPr>
              <a:t>حسابرسی </a:t>
            </a:r>
            <a:endParaRPr lang="fa-IR" b="1" dirty="0" smtClean="0">
              <a:cs typeface="B Nazanin" pitchFamily="2" charset="-78"/>
            </a:endParaRPr>
          </a:p>
          <a:p>
            <a:pPr marL="285750" indent="-285750" algn="just">
              <a:buFont typeface="Arial" pitchFamily="34" charset="0"/>
              <a:buChar char="•"/>
            </a:pPr>
            <a:endParaRPr lang="fa-IR" b="1" dirty="0" smtClean="0">
              <a:cs typeface="B Nazanin" pitchFamily="2" charset="-78"/>
            </a:endParaRPr>
          </a:p>
          <a:p>
            <a:pPr marL="285750" indent="-285750" algn="just">
              <a:buFont typeface="Arial" pitchFamily="34" charset="0"/>
              <a:buChar char="•"/>
            </a:pPr>
            <a:r>
              <a:rPr lang="fa-IR" b="1" dirty="0">
                <a:cs typeface="B Nazanin" pitchFamily="2" charset="-78"/>
              </a:rPr>
              <a:t>کمی کردن سطح اهمیت و مستند کردن آن</a:t>
            </a:r>
          </a:p>
          <a:p>
            <a:pPr marL="285750" indent="-285750" algn="just">
              <a:buFont typeface="Arial" pitchFamily="34" charset="0"/>
              <a:buChar char="•"/>
            </a:pPr>
            <a:endParaRPr lang="fa-IR" b="1" dirty="0">
              <a:cs typeface="B Nazanin" pitchFamily="2" charset="-78"/>
            </a:endParaRPr>
          </a:p>
          <a:p>
            <a:pPr marL="285750" indent="-285750" algn="just">
              <a:buFont typeface="Arial" pitchFamily="34" charset="0"/>
              <a:buChar char="•"/>
            </a:pPr>
            <a:r>
              <a:rPr lang="fa-IR" b="1" dirty="0" smtClean="0">
                <a:cs typeface="B Nazanin" pitchFamily="2" charset="-78"/>
              </a:rPr>
              <a:t>کمی </a:t>
            </a:r>
            <a:r>
              <a:rPr lang="fa-IR" b="1" dirty="0">
                <a:cs typeface="B Nazanin" pitchFamily="2" charset="-78"/>
              </a:rPr>
              <a:t>کردن خطر حسابرسی و اجزای آن </a:t>
            </a:r>
            <a:r>
              <a:rPr lang="fa-IR" b="1" dirty="0" smtClean="0">
                <a:cs typeface="B Nazanin" pitchFamily="2" charset="-78"/>
              </a:rPr>
              <a:t>و مستند كردن مراحل آن</a:t>
            </a:r>
          </a:p>
          <a:p>
            <a:pPr marL="285750" indent="-285750" algn="just">
              <a:buFont typeface="Arial" pitchFamily="34" charset="0"/>
              <a:buChar char="•"/>
            </a:pPr>
            <a:endParaRPr lang="fa-IR" b="1" dirty="0">
              <a:cs typeface="B Nazanin" pitchFamily="2" charset="-78"/>
            </a:endParaRPr>
          </a:p>
          <a:p>
            <a:pPr marL="285750" indent="-285750" algn="just">
              <a:buFont typeface="Arial" pitchFamily="34" charset="0"/>
              <a:buChar char="•"/>
            </a:pPr>
            <a:r>
              <a:rPr lang="fa-IR" b="1" dirty="0" smtClean="0">
                <a:cs typeface="B Nazanin" pitchFamily="2" charset="-78"/>
              </a:rPr>
              <a:t>تبیین </a:t>
            </a:r>
            <a:r>
              <a:rPr lang="fa-IR" b="1" dirty="0">
                <a:cs typeface="B Nazanin" pitchFamily="2" charset="-78"/>
              </a:rPr>
              <a:t>نقش قضاوت آگاهانه حسابرس بر اساس معیارهای تعریف شده در تمامی مراحل حسابرسی و افزایش قابلیت دفاع آن ازطریق فراهم  نمودن مستندات </a:t>
            </a:r>
            <a:r>
              <a:rPr lang="fa-IR" b="1" dirty="0" smtClean="0">
                <a:cs typeface="B Nazanin" pitchFamily="2" charset="-78"/>
              </a:rPr>
              <a:t>کافی</a:t>
            </a:r>
          </a:p>
          <a:p>
            <a:pPr marL="285750" indent="-285750" algn="just">
              <a:buFont typeface="Arial" pitchFamily="34" charset="0"/>
              <a:buChar char="•"/>
            </a:pPr>
            <a:endParaRPr lang="fa-IR" b="1" dirty="0">
              <a:cs typeface="B Nazanin" pitchFamily="2" charset="-78"/>
            </a:endParaRPr>
          </a:p>
          <a:p>
            <a:pPr marL="285750" indent="-285750" algn="just">
              <a:buFont typeface="Arial" pitchFamily="34" charset="0"/>
              <a:buChar char="•"/>
            </a:pPr>
            <a:r>
              <a:rPr lang="fa-IR" b="1" dirty="0" smtClean="0">
                <a:cs typeface="B Nazanin" pitchFamily="2" charset="-78"/>
              </a:rPr>
              <a:t>تبیین </a:t>
            </a:r>
            <a:r>
              <a:rPr lang="fa-IR" b="1" dirty="0">
                <a:cs typeface="B Nazanin" pitchFamily="2" charset="-78"/>
              </a:rPr>
              <a:t>نقش بررسیهای تحلیلی در مراحل مختلف </a:t>
            </a:r>
            <a:r>
              <a:rPr lang="fa-IR" b="1" dirty="0" smtClean="0">
                <a:cs typeface="B Nazanin" pitchFamily="2" charset="-78"/>
              </a:rPr>
              <a:t>حسابرسی</a:t>
            </a:r>
          </a:p>
          <a:p>
            <a:pPr marL="285750" indent="-285750" algn="just">
              <a:buFont typeface="Arial" pitchFamily="34" charset="0"/>
              <a:buChar char="•"/>
            </a:pPr>
            <a:endParaRPr lang="fa-IR" b="1" dirty="0" smtClean="0">
              <a:cs typeface="B Nazanin" pitchFamily="2" charset="-78"/>
            </a:endParaRPr>
          </a:p>
          <a:p>
            <a:pPr marL="285750" indent="-285750" algn="just">
              <a:buFont typeface="Arial" pitchFamily="34" charset="0"/>
              <a:buChar char="•"/>
            </a:pPr>
            <a:r>
              <a:rPr lang="fa-IR" b="1" dirty="0" smtClean="0">
                <a:cs typeface="B Nazanin" pitchFamily="2" charset="-78"/>
              </a:rPr>
              <a:t>لزوم تعيين برخي معيارهاي لازم براي انجام حسابرسي توسط سازمان(‌از جمله خطر قابل پذيرش و خطر ذاتي در سطح مانده حسابها)</a:t>
            </a:r>
            <a:endParaRPr lang="fa-IR" b="1" dirty="0">
              <a:cs typeface="B Nazanin" pitchFamily="2" charset="-78"/>
            </a:endParaRPr>
          </a:p>
        </p:txBody>
      </p:sp>
      <p:sp>
        <p:nvSpPr>
          <p:cNvPr id="5" name="Content Placeholder 2"/>
          <p:cNvSpPr txBox="1">
            <a:spLocks/>
          </p:cNvSpPr>
          <p:nvPr/>
        </p:nvSpPr>
        <p:spPr>
          <a:xfrm>
            <a:off x="755576" y="1268760"/>
            <a:ext cx="8154144" cy="1440160"/>
          </a:xfrm>
          <a:prstGeom prst="rect">
            <a:avLst/>
          </a:prstGeom>
        </p:spPr>
        <p:txBody>
          <a:bodyPr vert="horz">
            <a:normAutofit fontScale="62500" lnSpcReduction="2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rtl="1">
              <a:buFont typeface="Wingdings 2"/>
              <a:buNone/>
            </a:pPr>
            <a:r>
              <a:rPr lang="fa-IR" sz="2400" dirty="0" smtClean="0">
                <a:solidFill>
                  <a:schemeClr val="accent2">
                    <a:lumMod val="50000"/>
                  </a:schemeClr>
                </a:solidFill>
                <a:cs typeface="B Nazanin" pitchFamily="2" charset="-78"/>
              </a:rPr>
              <a:t>حسابرسي مبتني بر سيستم:</a:t>
            </a:r>
          </a:p>
          <a:p>
            <a:pPr marL="0" indent="0" algn="just" rtl="1">
              <a:buFont typeface="Wingdings 2"/>
              <a:buNone/>
            </a:pPr>
            <a:r>
              <a:rPr lang="fa-IR" sz="2400" dirty="0" smtClean="0">
                <a:solidFill>
                  <a:schemeClr val="accent2">
                    <a:lumMod val="50000"/>
                  </a:schemeClr>
                </a:solidFill>
                <a:cs typeface="B Nazanin" pitchFamily="2" charset="-78"/>
              </a:rPr>
              <a:t>1- انجام آزمون‌هاي محتوي بصورت محدود ( اتكا به سيستم كنترل‌هاي داخلي)</a:t>
            </a:r>
          </a:p>
          <a:p>
            <a:pPr marL="0" indent="0" algn="just" rtl="1">
              <a:buFont typeface="Wingdings 2"/>
              <a:buNone/>
            </a:pPr>
            <a:r>
              <a:rPr lang="fa-IR" sz="2400" dirty="0" smtClean="0">
                <a:solidFill>
                  <a:schemeClr val="accent2">
                    <a:lumMod val="50000"/>
                  </a:schemeClr>
                </a:solidFill>
                <a:cs typeface="B Nazanin" pitchFamily="2" charset="-78"/>
              </a:rPr>
              <a:t>ويا </a:t>
            </a:r>
          </a:p>
          <a:p>
            <a:pPr marL="0" indent="0" algn="just" rtl="1">
              <a:buFont typeface="Wingdings 2"/>
              <a:buNone/>
            </a:pPr>
            <a:r>
              <a:rPr lang="fa-IR" sz="2400" dirty="0" smtClean="0">
                <a:solidFill>
                  <a:schemeClr val="accent2">
                    <a:lumMod val="50000"/>
                  </a:schemeClr>
                </a:solidFill>
                <a:cs typeface="B Nazanin" pitchFamily="2" charset="-78"/>
              </a:rPr>
              <a:t>2- انجام آزمون‌هاي گسترده (عدم اتكا به سيستم كنترل‌هاي داخلي)</a:t>
            </a:r>
          </a:p>
          <a:p>
            <a:pPr marL="0" indent="0" algn="just" rtl="1">
              <a:buFont typeface="Wingdings 2"/>
              <a:buNone/>
            </a:pPr>
            <a:endParaRPr lang="fa-IR" sz="2400" dirty="0" smtClean="0">
              <a:cs typeface="B Nazanin" pitchFamily="2" charset="-78"/>
            </a:endParaRPr>
          </a:p>
          <a:p>
            <a:pPr marL="0" indent="0" algn="ctr" rtl="1">
              <a:buFont typeface="Wingdings 2"/>
              <a:buNone/>
            </a:pPr>
            <a:r>
              <a:rPr lang="fa-IR" sz="2400" dirty="0" smtClean="0">
                <a:solidFill>
                  <a:srgbClr val="FF0000"/>
                </a:solidFill>
                <a:cs typeface="B Nazanin" pitchFamily="2" charset="-78"/>
              </a:rPr>
              <a:t>محدود و گسترده تعريف نشده است</a:t>
            </a:r>
            <a:endParaRPr lang="fa-IR" sz="2400" dirty="0">
              <a:solidFill>
                <a:srgbClr val="FF0000"/>
              </a:solidFill>
              <a:cs typeface="B Nazanin" pitchFamily="2" charset="-78"/>
            </a:endParaRPr>
          </a:p>
        </p:txBody>
      </p:sp>
    </p:spTree>
    <p:extLst>
      <p:ext uri="{BB962C8B-B14F-4D97-AF65-F5344CB8AC3E}">
        <p14:creationId xmlns:p14="http://schemas.microsoft.com/office/powerpoint/2010/main" val="2861786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74321"/>
            <a:ext cx="6956248" cy="3442712"/>
          </a:xfrm>
        </p:spPr>
        <p:txBody>
          <a:bodyPr>
            <a:normAutofit/>
          </a:bodyPr>
          <a:lstStyle/>
          <a:p>
            <a:pPr algn="ctr"/>
            <a:r>
              <a:rPr lang="fa-IR" sz="3200" dirty="0" smtClean="0">
                <a:solidFill>
                  <a:srgbClr val="00B050"/>
                </a:solidFill>
              </a:rPr>
              <a:t>ازحسن توجه شما سپاسگزاریم</a:t>
            </a:r>
            <a:endParaRPr lang="fa-IR" sz="3200" dirty="0">
              <a:solidFill>
                <a:srgbClr val="00B050"/>
              </a:solidFill>
            </a:endParaRPr>
          </a:p>
        </p:txBody>
      </p:sp>
      <p:sp>
        <p:nvSpPr>
          <p:cNvPr id="3" name="Rectangle 2"/>
          <p:cNvSpPr/>
          <p:nvPr/>
        </p:nvSpPr>
        <p:spPr>
          <a:xfrm>
            <a:off x="2987824" y="3933056"/>
            <a:ext cx="184731" cy="523220"/>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a-IR"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9"/>
            <a:ext cx="8229600" cy="636680"/>
          </a:xfrm>
        </p:spPr>
        <p:txBody>
          <a:bodyPr>
            <a:normAutofit fontScale="90000"/>
          </a:bodyPr>
          <a:lstStyle/>
          <a:p>
            <a:pPr algn="r" rtl="1"/>
            <a:r>
              <a:rPr lang="fa-IR" sz="4000" dirty="0" smtClean="0">
                <a:cs typeface="B Nazanin" pitchFamily="2" charset="-78"/>
              </a:rPr>
              <a:t>موضوعات مورد توجه در دستورالعمل</a:t>
            </a:r>
            <a:endParaRPr lang="en-US" sz="4000" dirty="0">
              <a:cs typeface="B Nazanin" pitchFamily="2" charset="-78"/>
            </a:endParaRPr>
          </a:p>
        </p:txBody>
      </p:sp>
      <p:sp>
        <p:nvSpPr>
          <p:cNvPr id="3" name="Content Placeholder 2"/>
          <p:cNvSpPr>
            <a:spLocks noGrp="1"/>
          </p:cNvSpPr>
          <p:nvPr>
            <p:ph idx="1"/>
          </p:nvPr>
        </p:nvSpPr>
        <p:spPr>
          <a:xfrm>
            <a:off x="354436" y="1503432"/>
            <a:ext cx="8435280" cy="3005688"/>
          </a:xfrm>
        </p:spPr>
        <p:txBody>
          <a:bodyPr>
            <a:normAutofit lnSpcReduction="10000"/>
          </a:bodyPr>
          <a:lstStyle/>
          <a:p>
            <a:pPr marL="0" indent="0" algn="just" rtl="1">
              <a:buNone/>
            </a:pPr>
            <a:endParaRPr lang="fa-IR" sz="2800" dirty="0">
              <a:cs typeface="B Nazanin" pitchFamily="2" charset="-78"/>
            </a:endParaRPr>
          </a:p>
          <a:p>
            <a:pPr marL="0" indent="0" algn="just" rtl="1">
              <a:buNone/>
            </a:pPr>
            <a:r>
              <a:rPr lang="fa-IR" sz="2800" b="1" dirty="0" smtClean="0">
                <a:solidFill>
                  <a:schemeClr val="tx1">
                    <a:lumMod val="95000"/>
                    <a:lumOff val="5000"/>
                  </a:schemeClr>
                </a:solidFill>
                <a:cs typeface="B Nazanin" pitchFamily="2" charset="-78"/>
              </a:rPr>
              <a:t>دستورالعمل مورد اشاره در عين آنكه مفاهيم جديدي را مطرح مي‌كند و بويژه سعي در كمي كردن برخي مفاهيم دارد كه قبلا كيفي تلقي مي‌شد. عملا مغايرتي با دستورالعمل حسابرسي موجود ندارد بلكه آنرا در جهت عملي كردن بسط و توسعه داده است.</a:t>
            </a:r>
          </a:p>
          <a:p>
            <a:pPr marL="0" indent="0" algn="just" rtl="1">
              <a:buNone/>
            </a:pPr>
            <a:r>
              <a:rPr lang="fa-IR" sz="2800" b="1" dirty="0" smtClean="0">
                <a:solidFill>
                  <a:schemeClr val="tx1">
                    <a:lumMod val="95000"/>
                    <a:lumOff val="5000"/>
                  </a:schemeClr>
                </a:solidFill>
                <a:cs typeface="B Nazanin" pitchFamily="2" charset="-78"/>
              </a:rPr>
              <a:t>هدف از تهيه اين مجموعه (به عنوان مكمل دستورالعمل حسابرسي موجود)افزايش كارايي و اثربخشي حسابرسي است.</a:t>
            </a:r>
            <a:endParaRPr lang="en-US" sz="2800" b="1" dirty="0">
              <a:solidFill>
                <a:schemeClr val="tx1">
                  <a:lumMod val="95000"/>
                  <a:lumOff val="5000"/>
                </a:schemeClr>
              </a:solidFill>
              <a:cs typeface="B Nazanin" pitchFamily="2" charset="-78"/>
            </a:endParaRPr>
          </a:p>
        </p:txBody>
      </p:sp>
    </p:spTree>
    <p:extLst>
      <p:ext uri="{BB962C8B-B14F-4D97-AF65-F5344CB8AC3E}">
        <p14:creationId xmlns:p14="http://schemas.microsoft.com/office/powerpoint/2010/main" val="1468611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75928" y="1700808"/>
            <a:ext cx="8435280" cy="4733880"/>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Low" rtl="1">
              <a:buNone/>
            </a:pPr>
            <a:r>
              <a:rPr lang="fa-IR" sz="3200" dirty="0">
                <a:cs typeface="B Nazanin" pitchFamily="2" charset="-78"/>
              </a:rPr>
              <a:t>طبق استانداردهای حسابرسی هدف حسابرسی صورتهای مالی این است که حسابرس بتواند در باره اینکه صورتهای مالی از تمام جنبه های با اهمیت طبق استانداردهای حسابداری تهیه شده است یاخیر اظهار نظر کند.</a:t>
            </a:r>
            <a:br>
              <a:rPr lang="fa-IR" sz="3200" dirty="0">
                <a:cs typeface="B Nazanin" pitchFamily="2" charset="-78"/>
              </a:rPr>
            </a:br>
            <a:r>
              <a:rPr lang="fa-IR" sz="3200" dirty="0">
                <a:cs typeface="B Nazanin" pitchFamily="2" charset="-78"/>
              </a:rPr>
              <a:t>این اظهار نظر همواره با میزانی از خطر روبرو است که به آن خطر </a:t>
            </a:r>
            <a:r>
              <a:rPr lang="fa-IR" sz="3200" dirty="0" smtClean="0">
                <a:cs typeface="B Nazanin" pitchFamily="2" charset="-78"/>
              </a:rPr>
              <a:t>حسابرسی می </a:t>
            </a:r>
            <a:r>
              <a:rPr lang="fa-IR" sz="3200" dirty="0">
                <a:cs typeface="B Nazanin" pitchFamily="2" charset="-78"/>
              </a:rPr>
              <a:t>گویند</a:t>
            </a:r>
          </a:p>
        </p:txBody>
      </p:sp>
      <p:sp>
        <p:nvSpPr>
          <p:cNvPr id="7" name="Title 1"/>
          <p:cNvSpPr>
            <a:spLocks noGrp="1"/>
          </p:cNvSpPr>
          <p:nvPr>
            <p:ph type="title"/>
          </p:nvPr>
        </p:nvSpPr>
        <p:spPr>
          <a:xfrm>
            <a:off x="457200" y="704089"/>
            <a:ext cx="8229600" cy="636680"/>
          </a:xfrm>
        </p:spPr>
        <p:txBody>
          <a:bodyPr>
            <a:normAutofit fontScale="90000"/>
          </a:bodyPr>
          <a:lstStyle/>
          <a:p>
            <a:pPr algn="r" rtl="1"/>
            <a:r>
              <a:rPr lang="fa-IR" sz="4000" dirty="0" smtClean="0">
                <a:cs typeface="B Nazanin" pitchFamily="2" charset="-78"/>
              </a:rPr>
              <a:t>خطر حسابرسي </a:t>
            </a:r>
            <a:r>
              <a:rPr lang="en-US" sz="4000" dirty="0" smtClean="0">
                <a:cs typeface="B Nazanin" pitchFamily="2" charset="-78"/>
              </a:rPr>
              <a:t>Audit Risk</a:t>
            </a:r>
            <a:endParaRPr lang="en-US" sz="4000" dirty="0">
              <a:cs typeface="B Nazanin" pitchFamily="2" charset="-78"/>
            </a:endParaRPr>
          </a:p>
        </p:txBody>
      </p:sp>
    </p:spTree>
    <p:extLst>
      <p:ext uri="{BB962C8B-B14F-4D97-AF65-F5344CB8AC3E}">
        <p14:creationId xmlns:p14="http://schemas.microsoft.com/office/powerpoint/2010/main" val="4264865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9"/>
            <a:ext cx="8229600" cy="636680"/>
          </a:xfrm>
        </p:spPr>
        <p:txBody>
          <a:bodyPr>
            <a:normAutofit fontScale="90000"/>
          </a:bodyPr>
          <a:lstStyle/>
          <a:p>
            <a:pPr algn="ctr" rtl="1"/>
            <a:r>
              <a:rPr lang="fa-IR" sz="4000" dirty="0" smtClean="0">
                <a:cs typeface="B Nazanin" pitchFamily="2" charset="-78"/>
              </a:rPr>
              <a:t>نحوه كلي حسابرسي صورتهاي مالي</a:t>
            </a:r>
            <a:endParaRPr lang="en-US" sz="4000" dirty="0">
              <a:cs typeface="B Nazanin" pitchFamily="2" charset="-78"/>
            </a:endParaRPr>
          </a:p>
        </p:txBody>
      </p:sp>
      <p:sp>
        <p:nvSpPr>
          <p:cNvPr id="3" name="Content Placeholder 2"/>
          <p:cNvSpPr>
            <a:spLocks noGrp="1"/>
          </p:cNvSpPr>
          <p:nvPr>
            <p:ph idx="1"/>
          </p:nvPr>
        </p:nvSpPr>
        <p:spPr>
          <a:xfrm>
            <a:off x="251520" y="1700808"/>
            <a:ext cx="8435280" cy="4752528"/>
          </a:xfrm>
        </p:spPr>
        <p:txBody>
          <a:bodyPr>
            <a:normAutofit fontScale="92500" lnSpcReduction="10000"/>
          </a:bodyPr>
          <a:lstStyle/>
          <a:p>
            <a:pPr marL="0" indent="0" algn="ctr" rtl="1">
              <a:buNone/>
            </a:pPr>
            <a:r>
              <a:rPr lang="en-US" sz="2400" dirty="0" smtClean="0">
                <a:solidFill>
                  <a:srgbClr val="FF0000"/>
                </a:solidFill>
                <a:cs typeface="B Nazanin" pitchFamily="2" charset="-78"/>
              </a:rPr>
              <a:t>AR = IR x CR x DR</a:t>
            </a:r>
          </a:p>
          <a:p>
            <a:pPr marL="0" indent="0" algn="r" rtl="1">
              <a:buNone/>
            </a:pPr>
            <a:r>
              <a:rPr lang="en-US" sz="2400" dirty="0" smtClean="0">
                <a:cs typeface="B Nazanin" pitchFamily="2" charset="-78"/>
              </a:rPr>
              <a:t>AR</a:t>
            </a:r>
            <a:r>
              <a:rPr lang="fa-IR" sz="2400" dirty="0" smtClean="0">
                <a:cs typeface="B Nazanin" pitchFamily="2" charset="-78"/>
              </a:rPr>
              <a:t>خطر حسابرسي</a:t>
            </a:r>
          </a:p>
          <a:p>
            <a:pPr marL="0" indent="0" algn="r" rtl="1">
              <a:buNone/>
            </a:pPr>
            <a:r>
              <a:rPr lang="en-US" sz="2400" dirty="0" smtClean="0">
                <a:cs typeface="B Nazanin" pitchFamily="2" charset="-78"/>
              </a:rPr>
              <a:t>IR</a:t>
            </a:r>
            <a:r>
              <a:rPr lang="fa-IR" sz="2400" dirty="0">
                <a:cs typeface="B Nazanin" pitchFamily="2" charset="-78"/>
              </a:rPr>
              <a:t> </a:t>
            </a:r>
            <a:r>
              <a:rPr lang="fa-IR" sz="2400" dirty="0" smtClean="0">
                <a:cs typeface="B Nazanin" pitchFamily="2" charset="-78"/>
              </a:rPr>
              <a:t>خطر ذاتي(بخش 4-1)</a:t>
            </a:r>
          </a:p>
          <a:p>
            <a:pPr marL="0" indent="0" algn="r" rtl="1">
              <a:buNone/>
            </a:pPr>
            <a:r>
              <a:rPr lang="en-US" sz="2400" dirty="0" smtClean="0">
                <a:cs typeface="B Nazanin" pitchFamily="2" charset="-78"/>
              </a:rPr>
              <a:t>CR</a:t>
            </a:r>
            <a:r>
              <a:rPr lang="fa-IR" sz="2400" dirty="0" smtClean="0">
                <a:cs typeface="B Nazanin" pitchFamily="2" charset="-78"/>
              </a:rPr>
              <a:t>خطر كنترل(بخش 5-1)</a:t>
            </a:r>
          </a:p>
          <a:p>
            <a:pPr marL="0" indent="0" algn="r" rtl="1">
              <a:buNone/>
            </a:pPr>
            <a:r>
              <a:rPr lang="en-US" sz="2400" dirty="0" smtClean="0">
                <a:cs typeface="B Nazanin" pitchFamily="2" charset="-78"/>
              </a:rPr>
              <a:t>DR</a:t>
            </a:r>
            <a:r>
              <a:rPr lang="fa-IR" sz="2400" dirty="0" smtClean="0">
                <a:cs typeface="B Nazanin" pitchFamily="2" charset="-78"/>
              </a:rPr>
              <a:t>خطر عدم كشف</a:t>
            </a:r>
            <a:r>
              <a:rPr lang="en-US" sz="2400" dirty="0" smtClean="0">
                <a:cs typeface="B Nazanin" pitchFamily="2" charset="-78"/>
              </a:rPr>
              <a:t> </a:t>
            </a:r>
            <a:r>
              <a:rPr lang="fa-IR" sz="2400" dirty="0" smtClean="0">
                <a:cs typeface="B Nazanin" pitchFamily="2" charset="-78"/>
              </a:rPr>
              <a:t>:</a:t>
            </a:r>
            <a:r>
              <a:rPr lang="en-US" sz="2400" dirty="0" smtClean="0">
                <a:cs typeface="B Nazanin" pitchFamily="2" charset="-78"/>
              </a:rPr>
              <a:t> </a:t>
            </a:r>
            <a:r>
              <a:rPr lang="fa-IR" sz="1700" b="1" dirty="0" smtClean="0">
                <a:cs typeface="B Nazanin" pitchFamily="2" charset="-78"/>
              </a:rPr>
              <a:t>حسابرسي انجام </a:t>
            </a:r>
            <a:r>
              <a:rPr lang="fa-IR" sz="1700" b="1" dirty="0">
                <a:cs typeface="B Nazanin" pitchFamily="2" charset="-78"/>
              </a:rPr>
              <a:t>شده، اشتباهات و يا تحريف‌هاي با اهميت موجود در </a:t>
            </a:r>
            <a:r>
              <a:rPr lang="fa-IR" sz="1700" b="1" dirty="0" smtClean="0">
                <a:cs typeface="B Nazanin" pitchFamily="2" charset="-78"/>
              </a:rPr>
              <a:t>صورتهاي  مالي را </a:t>
            </a:r>
            <a:r>
              <a:rPr lang="fa-IR" sz="1700" b="1" dirty="0">
                <a:cs typeface="B Nazanin" pitchFamily="2" charset="-78"/>
              </a:rPr>
              <a:t>كشف نكنند.  </a:t>
            </a:r>
          </a:p>
          <a:p>
            <a:pPr marL="0" indent="0" algn="ctr" rtl="1">
              <a:buNone/>
            </a:pPr>
            <a:r>
              <a:rPr lang="en-US" sz="2400" dirty="0" smtClean="0">
                <a:cs typeface="B Nazanin" pitchFamily="2" charset="-78"/>
              </a:rPr>
              <a:t> </a:t>
            </a:r>
            <a:r>
              <a:rPr lang="fa-IR" sz="2400" dirty="0" smtClean="0">
                <a:cs typeface="B Nazanin" pitchFamily="2" charset="-78"/>
              </a:rPr>
              <a:t>  </a:t>
            </a:r>
            <a:r>
              <a:rPr lang="en-US" sz="2400" dirty="0" smtClean="0">
                <a:cs typeface="B Nazanin" pitchFamily="2" charset="-78"/>
              </a:rPr>
              <a:t>DR = APR x TDDR </a:t>
            </a:r>
          </a:p>
          <a:p>
            <a:pPr marL="0" indent="0" algn="r" rtl="1">
              <a:buNone/>
            </a:pPr>
            <a:r>
              <a:rPr lang="en-US" sz="2400" dirty="0" smtClean="0">
                <a:cs typeface="B Nazanin" pitchFamily="2" charset="-78"/>
              </a:rPr>
              <a:t>APR</a:t>
            </a:r>
            <a:r>
              <a:rPr lang="fa-IR" sz="2400" dirty="0" smtClean="0">
                <a:cs typeface="B Nazanin" pitchFamily="2" charset="-78"/>
              </a:rPr>
              <a:t>خطر بررسي تحليل(بخش 3-1)</a:t>
            </a:r>
          </a:p>
          <a:p>
            <a:pPr marL="0" indent="0" algn="r" rtl="1">
              <a:buNone/>
            </a:pPr>
            <a:r>
              <a:rPr lang="en-US" sz="2400" dirty="0" smtClean="0">
                <a:cs typeface="B Nazanin" pitchFamily="2" charset="-78"/>
              </a:rPr>
              <a:t>TDDR</a:t>
            </a:r>
            <a:r>
              <a:rPr lang="fa-IR" sz="2400" dirty="0" smtClean="0">
                <a:cs typeface="B Nazanin" pitchFamily="2" charset="-78"/>
              </a:rPr>
              <a:t>خطر عدم كشف آزمون‌هاي جزئيات مانده حسابها و گروه معاملات(بخش 8-1)</a:t>
            </a:r>
          </a:p>
          <a:p>
            <a:pPr marL="0" indent="0" algn="ctr" rtl="1">
              <a:buNone/>
            </a:pPr>
            <a:r>
              <a:rPr lang="en-US" sz="2400" dirty="0" smtClean="0">
                <a:cs typeface="B Nazanin" pitchFamily="2" charset="-78"/>
              </a:rPr>
              <a:t/>
            </a:r>
            <a:br>
              <a:rPr lang="en-US" sz="2400" dirty="0" smtClean="0">
                <a:cs typeface="B Nazanin" pitchFamily="2" charset="-78"/>
              </a:rPr>
            </a:br>
            <a:r>
              <a:rPr lang="en-US" sz="3200" dirty="0" smtClean="0">
                <a:cs typeface="B Nazanin" pitchFamily="2" charset="-78"/>
              </a:rPr>
              <a:t>  AR = IR x CR x APR x TDDR</a:t>
            </a:r>
            <a:r>
              <a:rPr lang="en-US" sz="2400" dirty="0" smtClean="0">
                <a:cs typeface="B Nazanin" pitchFamily="2" charset="-78"/>
              </a:rPr>
              <a:t/>
            </a:r>
            <a:br>
              <a:rPr lang="en-US" sz="2400" dirty="0" smtClean="0">
                <a:cs typeface="B Nazanin" pitchFamily="2" charset="-78"/>
              </a:rPr>
            </a:br>
            <a:r>
              <a:rPr lang="en-US" sz="2400" dirty="0" smtClean="0">
                <a:cs typeface="B Nazanin" pitchFamily="2" charset="-78"/>
              </a:rPr>
              <a:t/>
            </a:r>
            <a:br>
              <a:rPr lang="en-US" sz="2400" dirty="0" smtClean="0">
                <a:cs typeface="B Nazanin" pitchFamily="2" charset="-78"/>
              </a:rPr>
            </a:br>
            <a:r>
              <a:rPr lang="en-US" sz="2400" dirty="0" smtClean="0">
                <a:cs typeface="B Nazanin" pitchFamily="2" charset="-78"/>
              </a:rPr>
              <a:t>        </a:t>
            </a:r>
          </a:p>
          <a:p>
            <a:pPr marL="0" indent="0" algn="r" rtl="1">
              <a:buNone/>
            </a:pPr>
            <a:endParaRPr lang="en-US" sz="2400" dirty="0">
              <a:cs typeface="B Nazanin" pitchFamily="2" charset="-78"/>
            </a:endParaRPr>
          </a:p>
          <a:p>
            <a:pPr marL="0" indent="0" algn="r" rtl="1">
              <a:buNone/>
            </a:pPr>
            <a:endParaRPr lang="fa-IR" sz="2400" dirty="0">
              <a:cs typeface="B Nazanin" pitchFamily="2" charset="-78"/>
            </a:endParaRPr>
          </a:p>
        </p:txBody>
      </p:sp>
    </p:spTree>
    <p:extLst>
      <p:ext uri="{BB962C8B-B14F-4D97-AF65-F5344CB8AC3E}">
        <p14:creationId xmlns:p14="http://schemas.microsoft.com/office/powerpoint/2010/main" val="14369585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229600" cy="636680"/>
          </a:xfrm>
        </p:spPr>
        <p:txBody>
          <a:bodyPr>
            <a:normAutofit fontScale="90000"/>
          </a:bodyPr>
          <a:lstStyle/>
          <a:p>
            <a:pPr algn="ctr" rtl="1"/>
            <a:r>
              <a:rPr lang="fa-IR" sz="4000" dirty="0" smtClean="0">
                <a:cs typeface="B Nazanin" pitchFamily="2" charset="-78"/>
              </a:rPr>
              <a:t>نحوه كلي حسابرسي صورتهاي مالي</a:t>
            </a:r>
            <a:endParaRPr lang="en-US" sz="4000" dirty="0">
              <a:cs typeface="B Nazanin" pitchFamily="2" charset="-78"/>
            </a:endParaRPr>
          </a:p>
        </p:txBody>
      </p:sp>
      <p:sp>
        <p:nvSpPr>
          <p:cNvPr id="3" name="Content Placeholder 2"/>
          <p:cNvSpPr>
            <a:spLocks noGrp="1"/>
          </p:cNvSpPr>
          <p:nvPr>
            <p:ph idx="1"/>
          </p:nvPr>
        </p:nvSpPr>
        <p:spPr>
          <a:xfrm>
            <a:off x="251520" y="1484784"/>
            <a:ext cx="8435280" cy="4968552"/>
          </a:xfrm>
        </p:spPr>
        <p:txBody>
          <a:bodyPr>
            <a:normAutofit/>
          </a:bodyPr>
          <a:lstStyle/>
          <a:p>
            <a:pPr marL="0" indent="0" algn="r" rtl="1">
              <a:buNone/>
            </a:pPr>
            <a:r>
              <a:rPr lang="en-US" sz="2400" dirty="0" smtClean="0">
                <a:cs typeface="B Nazanin" pitchFamily="2" charset="-78"/>
              </a:rPr>
              <a:t/>
            </a:r>
            <a:br>
              <a:rPr lang="en-US" sz="2400" dirty="0" smtClean="0">
                <a:cs typeface="B Nazanin" pitchFamily="2" charset="-78"/>
              </a:rPr>
            </a:br>
            <a:r>
              <a:rPr lang="en-US" sz="2400" dirty="0" smtClean="0">
                <a:cs typeface="B Nazanin" pitchFamily="2" charset="-78"/>
              </a:rPr>
              <a:t/>
            </a:r>
            <a:br>
              <a:rPr lang="en-US" sz="2400" dirty="0" smtClean="0">
                <a:cs typeface="B Nazanin" pitchFamily="2" charset="-78"/>
              </a:rPr>
            </a:br>
            <a:r>
              <a:rPr lang="en-US" sz="2400" dirty="0" smtClean="0">
                <a:cs typeface="B Nazanin" pitchFamily="2" charset="-78"/>
              </a:rPr>
              <a:t>        </a:t>
            </a:r>
          </a:p>
          <a:p>
            <a:pPr marL="0" indent="0" algn="r" rtl="1">
              <a:buNone/>
            </a:pPr>
            <a:endParaRPr lang="en-US" sz="2400" dirty="0">
              <a:cs typeface="B Nazanin" pitchFamily="2" charset="-78"/>
            </a:endParaRPr>
          </a:p>
          <a:p>
            <a:pPr marL="0" indent="0" algn="r" rtl="1">
              <a:buNone/>
            </a:pPr>
            <a:endParaRPr lang="fa-IR" sz="2400" dirty="0">
              <a:cs typeface="B Nazanin" pitchFamily="2" charset="-78"/>
            </a:endParaRPr>
          </a:p>
        </p:txBody>
      </p:sp>
      <p:sp>
        <p:nvSpPr>
          <p:cNvPr id="4" name="Content Placeholder 2"/>
          <p:cNvSpPr txBox="1">
            <a:spLocks/>
          </p:cNvSpPr>
          <p:nvPr/>
        </p:nvSpPr>
        <p:spPr>
          <a:xfrm>
            <a:off x="251520" y="1052736"/>
            <a:ext cx="8435280" cy="5544616"/>
          </a:xfrm>
          <a:prstGeom prst="rect">
            <a:avLst/>
          </a:prstGeom>
        </p:spPr>
        <p:txBody>
          <a:bodyPr vert="horz">
            <a:normAutofit fontScale="85000" lnSpcReduction="1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r" rtl="1">
              <a:buFont typeface="Wingdings 2"/>
              <a:buNone/>
            </a:pPr>
            <a:r>
              <a:rPr lang="fa-IR" sz="2400" dirty="0" smtClean="0">
                <a:cs typeface="B Nazanin" pitchFamily="2" charset="-78"/>
              </a:rPr>
              <a:t>از آنجايي كه هدف نهايي، برآورد خطر عدم كشف است، مي‌توان آن را به شرح زير تعيين كرد:</a:t>
            </a:r>
          </a:p>
          <a:p>
            <a:pPr marL="0" indent="0" algn="r" rtl="1">
              <a:buNone/>
            </a:pPr>
            <a:r>
              <a:rPr lang="en-US" sz="2400" dirty="0" smtClean="0">
                <a:solidFill>
                  <a:srgbClr val="FF0000"/>
                </a:solidFill>
                <a:cs typeface="B Nazanin" pitchFamily="2" charset="-78"/>
              </a:rPr>
              <a:t>AAR </a:t>
            </a:r>
            <a:r>
              <a:rPr lang="fa-IR" sz="2400" dirty="0">
                <a:solidFill>
                  <a:srgbClr val="FF0000"/>
                </a:solidFill>
                <a:cs typeface="B Nazanin" pitchFamily="2" charset="-78"/>
              </a:rPr>
              <a:t>خطر قابل پذيرش </a:t>
            </a:r>
            <a:r>
              <a:rPr lang="fa-IR" sz="2400" dirty="0" smtClean="0">
                <a:solidFill>
                  <a:srgbClr val="FF0000"/>
                </a:solidFill>
                <a:cs typeface="B Nazanin" pitchFamily="2" charset="-78"/>
              </a:rPr>
              <a:t>حسابرسي(بخش 7-1)</a:t>
            </a:r>
            <a:endParaRPr lang="fa-IR" sz="2400" dirty="0">
              <a:solidFill>
                <a:srgbClr val="FF0000"/>
              </a:solidFill>
              <a:cs typeface="B Nazanin" pitchFamily="2" charset="-78"/>
            </a:endParaRPr>
          </a:p>
          <a:p>
            <a:pPr marL="0" indent="0" algn="r" rtl="1">
              <a:buFont typeface="Wingdings 2"/>
              <a:buNone/>
            </a:pPr>
            <a:endParaRPr lang="fa-IR" sz="2400" dirty="0" smtClean="0">
              <a:cs typeface="B Nazanin" pitchFamily="2" charset="-78"/>
            </a:endParaRPr>
          </a:p>
          <a:p>
            <a:pPr marL="0" indent="0" algn="ctr" rtl="1">
              <a:buFont typeface="Wingdings 2"/>
              <a:buNone/>
            </a:pPr>
            <a:r>
              <a:rPr lang="en-US" sz="3200" dirty="0" smtClean="0">
                <a:cs typeface="B Nazanin" pitchFamily="2" charset="-78"/>
              </a:rPr>
              <a:t>DR </a:t>
            </a:r>
            <a:r>
              <a:rPr lang="en-US" sz="3200" dirty="0">
                <a:cs typeface="B Nazanin" pitchFamily="2" charset="-78"/>
              </a:rPr>
              <a:t>= A</a:t>
            </a:r>
            <a:r>
              <a:rPr lang="en-US" sz="3200" dirty="0" smtClean="0">
                <a:cs typeface="B Nazanin" pitchFamily="2" charset="-78"/>
              </a:rPr>
              <a:t>AR </a:t>
            </a:r>
            <a:r>
              <a:rPr lang="en-US" sz="3200" dirty="0">
                <a:cs typeface="B Nazanin" pitchFamily="2" charset="-78"/>
              </a:rPr>
              <a:t>/ (IR x CR)</a:t>
            </a:r>
          </a:p>
          <a:p>
            <a:pPr marL="0" indent="0" algn="r" rtl="1">
              <a:buFont typeface="Wingdings 2"/>
              <a:buNone/>
            </a:pPr>
            <a:r>
              <a:rPr lang="fa-IR" sz="2400" dirty="0" smtClean="0">
                <a:cs typeface="B Nazanin" pitchFamily="2" charset="-78"/>
              </a:rPr>
              <a:t>ويا </a:t>
            </a:r>
            <a:endParaRPr lang="fa-IR" sz="2400" dirty="0">
              <a:cs typeface="B Nazanin" pitchFamily="2" charset="-78"/>
            </a:endParaRPr>
          </a:p>
          <a:p>
            <a:pPr marL="0" indent="0" algn="ctr" rtl="1">
              <a:buFont typeface="Wingdings 2"/>
              <a:buNone/>
            </a:pPr>
            <a:r>
              <a:rPr lang="en-US" sz="3200" dirty="0" smtClean="0">
                <a:solidFill>
                  <a:schemeClr val="accent6">
                    <a:lumMod val="50000"/>
                  </a:schemeClr>
                </a:solidFill>
                <a:cs typeface="B Nazanin" pitchFamily="2" charset="-78"/>
              </a:rPr>
              <a:t>TDDR= AAR / (IR x CR x APR ) </a:t>
            </a:r>
            <a:endParaRPr lang="fa-IR" sz="3200" dirty="0" smtClean="0">
              <a:solidFill>
                <a:schemeClr val="accent6">
                  <a:lumMod val="50000"/>
                </a:schemeClr>
              </a:solidFill>
              <a:cs typeface="B Nazanin" pitchFamily="2" charset="-78"/>
            </a:endParaRPr>
          </a:p>
          <a:p>
            <a:pPr marL="0" indent="0" algn="ctr" rtl="1">
              <a:buFont typeface="Wingdings 2"/>
              <a:buNone/>
            </a:pPr>
            <a:endParaRPr lang="en-US" sz="3200" dirty="0" smtClean="0">
              <a:solidFill>
                <a:schemeClr val="accent6">
                  <a:lumMod val="50000"/>
                </a:schemeClr>
              </a:solidFill>
              <a:cs typeface="B Nazanin" pitchFamily="2" charset="-78"/>
            </a:endParaRPr>
          </a:p>
          <a:p>
            <a:pPr marL="0" indent="0" algn="justLow" rtl="1">
              <a:buFont typeface="Wingdings 2"/>
              <a:buNone/>
            </a:pPr>
            <a:r>
              <a:rPr lang="fa-IR" dirty="0" smtClean="0">
                <a:cs typeface="B Nazanin" pitchFamily="2" charset="-78"/>
              </a:rPr>
              <a:t>در واقع خطر حسابرسي در حدي كه حسابرس حاضر به پذيرش آن است كنترل و بر پايه آن خطر عدم كشف برآورد مي‌شود. حسابرس با محاسبه خطر عدم كشف(</a:t>
            </a:r>
            <a:r>
              <a:rPr lang="en-US" dirty="0" smtClean="0">
                <a:cs typeface="B Nazanin" pitchFamily="2" charset="-78"/>
              </a:rPr>
              <a:t>DR </a:t>
            </a:r>
            <a:r>
              <a:rPr lang="fa-IR" dirty="0" smtClean="0">
                <a:cs typeface="B Nazanin" pitchFamily="2" charset="-78"/>
              </a:rPr>
              <a:t>يا </a:t>
            </a:r>
            <a:r>
              <a:rPr lang="en-US" dirty="0" smtClean="0">
                <a:cs typeface="B Nazanin" pitchFamily="2" charset="-78"/>
              </a:rPr>
              <a:t>TDDR</a:t>
            </a:r>
            <a:r>
              <a:rPr lang="fa-IR" dirty="0" smtClean="0">
                <a:cs typeface="B Nazanin" pitchFamily="2" charset="-78"/>
              </a:rPr>
              <a:t>)خواهد توانست نوع وماهيت،زمانبندي اجرا و حدود آزمونهاي محتوي را تعيين كند.</a:t>
            </a:r>
          </a:p>
          <a:p>
            <a:pPr marL="0" indent="0" algn="justLow" rtl="1">
              <a:buFont typeface="Wingdings 2"/>
              <a:buNone/>
            </a:pPr>
            <a:endParaRPr lang="fa-IR" dirty="0" smtClean="0">
              <a:cs typeface="B Nazanin" pitchFamily="2" charset="-78"/>
            </a:endParaRPr>
          </a:p>
          <a:p>
            <a:pPr marL="0" indent="0" algn="r" rtl="1">
              <a:buFont typeface="Wingdings 2"/>
              <a:buNone/>
            </a:pPr>
            <a:r>
              <a:rPr lang="fa-IR" dirty="0" smtClean="0">
                <a:cs typeface="B Nazanin" pitchFamily="2" charset="-78"/>
              </a:rPr>
              <a:t>توضيح آنكه خطر عدم كشف در دو سطح برآورد مي‌شود: </a:t>
            </a:r>
            <a:br>
              <a:rPr lang="fa-IR" dirty="0" smtClean="0">
                <a:cs typeface="B Nazanin" pitchFamily="2" charset="-78"/>
              </a:rPr>
            </a:br>
            <a:r>
              <a:rPr lang="fa-IR" dirty="0" smtClean="0">
                <a:solidFill>
                  <a:schemeClr val="accent6">
                    <a:lumMod val="50000"/>
                  </a:schemeClr>
                </a:solidFill>
                <a:cs typeface="B Nazanin" pitchFamily="2" charset="-78"/>
              </a:rPr>
              <a:t>برآورد اوليه </a:t>
            </a:r>
            <a:r>
              <a:rPr lang="fa-IR" dirty="0" smtClean="0">
                <a:cs typeface="B Nazanin" pitchFamily="2" charset="-78"/>
              </a:rPr>
              <a:t>(مورد استفاده در برآورد كلي حجم عمليات حسابرسي)‌</a:t>
            </a:r>
          </a:p>
          <a:p>
            <a:pPr marL="0" indent="0" algn="r" rtl="1">
              <a:buFont typeface="Wingdings 2"/>
              <a:buNone/>
            </a:pPr>
            <a:r>
              <a:rPr lang="fa-IR" dirty="0" smtClean="0">
                <a:cs typeface="B Nazanin" pitchFamily="2" charset="-78"/>
              </a:rPr>
              <a:t> </a:t>
            </a:r>
            <a:r>
              <a:rPr lang="fa-IR" dirty="0" smtClean="0">
                <a:solidFill>
                  <a:schemeClr val="accent6">
                    <a:lumMod val="50000"/>
                  </a:schemeClr>
                </a:solidFill>
                <a:cs typeface="B Nazanin" pitchFamily="2" charset="-78"/>
              </a:rPr>
              <a:t>نهايي</a:t>
            </a:r>
            <a:r>
              <a:rPr lang="fa-IR" dirty="0" smtClean="0">
                <a:cs typeface="B Nazanin" pitchFamily="2" charset="-78"/>
              </a:rPr>
              <a:t> (مورد استفاده در تعيين حجم آزمون جزئيات) </a:t>
            </a:r>
            <a:r>
              <a:rPr lang="en-US" sz="2400" dirty="0" smtClean="0">
                <a:cs typeface="B Nazanin" pitchFamily="2" charset="-78"/>
              </a:rPr>
              <a:t/>
            </a:r>
            <a:br>
              <a:rPr lang="en-US" sz="2400" dirty="0" smtClean="0">
                <a:cs typeface="B Nazanin" pitchFamily="2" charset="-78"/>
              </a:rPr>
            </a:br>
            <a:r>
              <a:rPr lang="en-US" sz="2400" dirty="0" smtClean="0">
                <a:cs typeface="B Nazanin" pitchFamily="2" charset="-78"/>
              </a:rPr>
              <a:t>        </a:t>
            </a:r>
          </a:p>
          <a:p>
            <a:pPr marL="0" indent="0" algn="r" rtl="1">
              <a:buFont typeface="Wingdings 2"/>
              <a:buNone/>
            </a:pPr>
            <a:endParaRPr lang="en-US" sz="2400" dirty="0" smtClean="0">
              <a:cs typeface="B Nazanin" pitchFamily="2" charset="-78"/>
            </a:endParaRPr>
          </a:p>
          <a:p>
            <a:pPr marL="0" indent="0" algn="r" rtl="1">
              <a:buFont typeface="Wingdings 2"/>
              <a:buNone/>
            </a:pPr>
            <a:endParaRPr lang="fa-IR" sz="2400" dirty="0">
              <a:cs typeface="B Nazanin" pitchFamily="2" charset="-78"/>
            </a:endParaRPr>
          </a:p>
        </p:txBody>
      </p:sp>
      <p:sp>
        <p:nvSpPr>
          <p:cNvPr id="5" name="Rectangle 4"/>
          <p:cNvSpPr/>
          <p:nvPr/>
        </p:nvSpPr>
        <p:spPr>
          <a:xfrm>
            <a:off x="5619893" y="6370757"/>
            <a:ext cx="184731" cy="369332"/>
          </a:xfrm>
          <a:prstGeom prst="rect">
            <a:avLst/>
          </a:prstGeom>
        </p:spPr>
        <p:txBody>
          <a:bodyPr wrap="none">
            <a:spAutoFit/>
          </a:bodyPr>
          <a:lstStyle/>
          <a:p>
            <a:endParaRPr lang="fa-IR" dirty="0"/>
          </a:p>
        </p:txBody>
      </p:sp>
    </p:spTree>
    <p:extLst>
      <p:ext uri="{BB962C8B-B14F-4D97-AF65-F5344CB8AC3E}">
        <p14:creationId xmlns:p14="http://schemas.microsoft.com/office/powerpoint/2010/main" val="201040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968084" y="116635"/>
            <a:ext cx="7772400" cy="432046"/>
          </a:xfrm>
        </p:spPr>
        <p:txBody>
          <a:bodyPr>
            <a:normAutofit/>
          </a:bodyPr>
          <a:lstStyle/>
          <a:p>
            <a:r>
              <a:rPr lang="fa-IR" sz="2800" b="0" dirty="0">
                <a:solidFill>
                  <a:schemeClr val="tx2"/>
                </a:solidFill>
                <a:effectLst/>
                <a:cs typeface="B Nazanin" pitchFamily="2" charset="-78"/>
              </a:rPr>
              <a:t>نمودارنحوه کلی حسابرسی(مبتنی بر ریسک)</a:t>
            </a:r>
          </a:p>
        </p:txBody>
      </p:sp>
      <p:sp>
        <p:nvSpPr>
          <p:cNvPr id="4" name="Rectangle 3"/>
          <p:cNvSpPr/>
          <p:nvPr/>
        </p:nvSpPr>
        <p:spPr>
          <a:xfrm flipH="1">
            <a:off x="7690648" y="881409"/>
            <a:ext cx="1296144" cy="54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cs typeface="B Nazanin" pitchFamily="2" charset="-78"/>
              </a:rPr>
              <a:t>تعیین</a:t>
            </a:r>
            <a:r>
              <a:rPr lang="fa-IR" dirty="0" smtClean="0">
                <a:cs typeface="B Nazanin" pitchFamily="2" charset="-78"/>
              </a:rPr>
              <a:t> حدود کلی حسابرسی</a:t>
            </a:r>
            <a:endParaRPr lang="fa-IR" dirty="0">
              <a:cs typeface="B Nazanin" pitchFamily="2" charset="-78"/>
            </a:endParaRPr>
          </a:p>
        </p:txBody>
      </p:sp>
      <p:sp>
        <p:nvSpPr>
          <p:cNvPr id="6" name="Round Single Corner Rectangle 5"/>
          <p:cNvSpPr/>
          <p:nvPr/>
        </p:nvSpPr>
        <p:spPr>
          <a:xfrm>
            <a:off x="7692191" y="1794726"/>
            <a:ext cx="1296144" cy="504056"/>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برنامه ریزی حسابرسی</a:t>
            </a:r>
            <a:endParaRPr lang="fa-IR" dirty="0">
              <a:cs typeface="B Nazanin" pitchFamily="2" charset="-78"/>
            </a:endParaRPr>
          </a:p>
        </p:txBody>
      </p:sp>
      <p:sp>
        <p:nvSpPr>
          <p:cNvPr id="8" name="Rectangle 7"/>
          <p:cNvSpPr/>
          <p:nvPr/>
        </p:nvSpPr>
        <p:spPr>
          <a:xfrm>
            <a:off x="7692191" y="2636912"/>
            <a:ext cx="1294601" cy="10807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کسب شناخت از کنترل داخلی</a:t>
            </a:r>
            <a:endParaRPr lang="fa-IR" dirty="0">
              <a:cs typeface="B Nazanin" pitchFamily="2" charset="-78"/>
            </a:endParaRPr>
          </a:p>
        </p:txBody>
      </p:sp>
      <p:sp>
        <p:nvSpPr>
          <p:cNvPr id="12" name="Down Arrow 11"/>
          <p:cNvSpPr/>
          <p:nvPr/>
        </p:nvSpPr>
        <p:spPr>
          <a:xfrm rot="5400000">
            <a:off x="4622304" y="2803581"/>
            <a:ext cx="642943" cy="7532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fa-IR" dirty="0" smtClean="0">
                <a:cs typeface="B Nazanin" pitchFamily="2" charset="-78"/>
              </a:rPr>
              <a:t>موثر</a:t>
            </a:r>
            <a:endParaRPr lang="fa-IR" dirty="0">
              <a:cs typeface="B Nazanin" pitchFamily="2" charset="-78"/>
            </a:endParaRPr>
          </a:p>
        </p:txBody>
      </p:sp>
      <p:sp>
        <p:nvSpPr>
          <p:cNvPr id="27" name="Rectangle 26"/>
          <p:cNvSpPr/>
          <p:nvPr/>
        </p:nvSpPr>
        <p:spPr>
          <a:xfrm>
            <a:off x="5697111" y="5135746"/>
            <a:ext cx="1429727"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نامه مدیریت ضمنی </a:t>
            </a:r>
            <a:endParaRPr lang="fa-IR" dirty="0">
              <a:cs typeface="B Nazanin" pitchFamily="2" charset="-78"/>
            </a:endParaRPr>
          </a:p>
        </p:txBody>
      </p:sp>
      <p:sp>
        <p:nvSpPr>
          <p:cNvPr id="28" name="Left Arrow 27"/>
          <p:cNvSpPr/>
          <p:nvPr/>
        </p:nvSpPr>
        <p:spPr>
          <a:xfrm rot="16200000">
            <a:off x="6005748" y="3898296"/>
            <a:ext cx="812455" cy="6972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200" dirty="0" smtClean="0">
                <a:cs typeface="B Nazanin" pitchFamily="2" charset="-78"/>
              </a:rPr>
              <a:t>غیرموثر</a:t>
            </a:r>
            <a:endParaRPr lang="fa-IR" sz="1200" dirty="0">
              <a:cs typeface="B Nazanin" pitchFamily="2" charset="-78"/>
            </a:endParaRPr>
          </a:p>
        </p:txBody>
      </p:sp>
      <p:sp>
        <p:nvSpPr>
          <p:cNvPr id="29" name="Rectangle 28"/>
          <p:cNvSpPr/>
          <p:nvPr/>
        </p:nvSpPr>
        <p:spPr>
          <a:xfrm>
            <a:off x="3422130" y="2746355"/>
            <a:ext cx="1115227" cy="8618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dirty="0" smtClean="0">
                <a:cs typeface="B Nazanin" pitchFamily="2" charset="-78"/>
              </a:rPr>
              <a:t>طراحی واجرای آزمون کنترلها</a:t>
            </a:r>
            <a:endParaRPr lang="fa-IR" sz="1400" dirty="0">
              <a:cs typeface="B Nazanin" pitchFamily="2" charset="-78"/>
            </a:endParaRPr>
          </a:p>
        </p:txBody>
      </p:sp>
      <p:sp>
        <p:nvSpPr>
          <p:cNvPr id="33" name="Rectangle 32"/>
          <p:cNvSpPr/>
          <p:nvPr/>
        </p:nvSpPr>
        <p:spPr>
          <a:xfrm>
            <a:off x="1903785" y="2746355"/>
            <a:ext cx="1065936" cy="8618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برآورد خطر کنترل </a:t>
            </a:r>
            <a:r>
              <a:rPr lang="en-US" dirty="0" smtClean="0">
                <a:cs typeface="B Nazanin" pitchFamily="2" charset="-78"/>
              </a:rPr>
              <a:t>CR</a:t>
            </a:r>
            <a:endParaRPr lang="fa-IR" dirty="0">
              <a:cs typeface="B Nazanin" pitchFamily="2" charset="-78"/>
            </a:endParaRPr>
          </a:p>
        </p:txBody>
      </p:sp>
      <p:sp>
        <p:nvSpPr>
          <p:cNvPr id="35" name="Rectangle 34"/>
          <p:cNvSpPr/>
          <p:nvPr/>
        </p:nvSpPr>
        <p:spPr>
          <a:xfrm>
            <a:off x="388833" y="2748645"/>
            <a:ext cx="914400" cy="857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dirty="0" smtClean="0">
                <a:cs typeface="B Nazanin" pitchFamily="2" charset="-78"/>
              </a:rPr>
              <a:t>برآورد خطر عدم کشف </a:t>
            </a:r>
            <a:r>
              <a:rPr lang="en-US" sz="1600" dirty="0" smtClean="0">
                <a:cs typeface="B Nazanin" pitchFamily="2" charset="-78"/>
              </a:rPr>
              <a:t>DR</a:t>
            </a:r>
            <a:endParaRPr lang="fa-IR" sz="1600" dirty="0">
              <a:cs typeface="B Nazanin" pitchFamily="2" charset="-78"/>
            </a:endParaRPr>
          </a:p>
        </p:txBody>
      </p:sp>
      <p:sp>
        <p:nvSpPr>
          <p:cNvPr id="39" name="Rectangle 38"/>
          <p:cNvSpPr/>
          <p:nvPr/>
        </p:nvSpPr>
        <p:spPr>
          <a:xfrm>
            <a:off x="388833" y="3992738"/>
            <a:ext cx="914399" cy="11430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dirty="0" smtClean="0">
                <a:cs typeface="B Nazanin" pitchFamily="2" charset="-78"/>
              </a:rPr>
              <a:t>طراحی واجرای آزمون های محتوا</a:t>
            </a:r>
            <a:endParaRPr lang="fa-IR" sz="1600" dirty="0">
              <a:cs typeface="B Nazanin" pitchFamily="2" charset="-78"/>
            </a:endParaRPr>
          </a:p>
        </p:txBody>
      </p:sp>
      <p:sp>
        <p:nvSpPr>
          <p:cNvPr id="41" name="Round Single Corner Rectangle 40"/>
          <p:cNvSpPr/>
          <p:nvPr/>
        </p:nvSpPr>
        <p:spPr>
          <a:xfrm>
            <a:off x="388833" y="5661248"/>
            <a:ext cx="914400" cy="9144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بررسی تکمیلی</a:t>
            </a:r>
            <a:endParaRPr lang="fa-IR" dirty="0">
              <a:cs typeface="B Nazanin" pitchFamily="2" charset="-78"/>
            </a:endParaRPr>
          </a:p>
        </p:txBody>
      </p:sp>
      <p:sp>
        <p:nvSpPr>
          <p:cNvPr id="43" name="Round Single Corner Rectangle 42"/>
          <p:cNvSpPr/>
          <p:nvPr/>
        </p:nvSpPr>
        <p:spPr>
          <a:xfrm>
            <a:off x="1907704" y="5661248"/>
            <a:ext cx="1200152" cy="914400"/>
          </a:xfrm>
          <a:prstGeom prst="round1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گزارش حسابرسی</a:t>
            </a:r>
            <a:endParaRPr lang="fa-IR" dirty="0">
              <a:cs typeface="B Nazanin" pitchFamily="2" charset="-78"/>
            </a:endParaRPr>
          </a:p>
        </p:txBody>
      </p:sp>
      <p:sp>
        <p:nvSpPr>
          <p:cNvPr id="44" name="Rectangle 43"/>
          <p:cNvSpPr/>
          <p:nvPr/>
        </p:nvSpPr>
        <p:spPr>
          <a:xfrm>
            <a:off x="3979743" y="5707250"/>
            <a:ext cx="857042" cy="8180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نامه مدیریت</a:t>
            </a:r>
            <a:endParaRPr lang="fa-IR" dirty="0">
              <a:cs typeface="B Nazanin" pitchFamily="2" charset="-78"/>
            </a:endParaRPr>
          </a:p>
        </p:txBody>
      </p:sp>
      <p:sp>
        <p:nvSpPr>
          <p:cNvPr id="63" name="Diamond 62"/>
          <p:cNvSpPr/>
          <p:nvPr/>
        </p:nvSpPr>
        <p:spPr>
          <a:xfrm>
            <a:off x="5426722" y="2570050"/>
            <a:ext cx="1970507"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Nazanin" pitchFamily="2" charset="-78"/>
              </a:rPr>
              <a:t>ارزیابی سیستم کنترل داخلی</a:t>
            </a:r>
          </a:p>
        </p:txBody>
      </p:sp>
      <p:cxnSp>
        <p:nvCxnSpPr>
          <p:cNvPr id="69" name="Elbow Connector 68"/>
          <p:cNvCxnSpPr>
            <a:stCxn id="28" idx="1"/>
            <a:endCxn id="33" idx="2"/>
          </p:cNvCxnSpPr>
          <p:nvPr/>
        </p:nvCxnSpPr>
        <p:spPr>
          <a:xfrm rot="5400000" flipH="1">
            <a:off x="3901892" y="2143052"/>
            <a:ext cx="1044945" cy="3975223"/>
          </a:xfrm>
          <a:prstGeom prst="bentConnector3">
            <a:avLst>
              <a:gd name="adj1" fmla="val -16363"/>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28" idx="1"/>
            <a:endCxn id="27" idx="0"/>
          </p:cNvCxnSpPr>
          <p:nvPr/>
        </p:nvCxnSpPr>
        <p:spPr>
          <a:xfrm flipH="1">
            <a:off x="6411975" y="4653135"/>
            <a:ext cx="1" cy="482611"/>
          </a:xfrm>
          <a:prstGeom prst="straightConnector1">
            <a:avLst/>
          </a:prstGeom>
          <a:ln w="25400">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6" name="Elbow Connector 75"/>
          <p:cNvCxnSpPr>
            <a:stCxn id="29" idx="2"/>
            <a:endCxn id="27" idx="1"/>
          </p:cNvCxnSpPr>
          <p:nvPr/>
        </p:nvCxnSpPr>
        <p:spPr>
          <a:xfrm rot="16200000" flipH="1">
            <a:off x="3931773" y="3656160"/>
            <a:ext cx="1813308" cy="1717367"/>
          </a:xfrm>
          <a:prstGeom prst="bentConnector2">
            <a:avLst/>
          </a:prstGeom>
          <a:ln w="25400">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8" name="Elbow Connector 77"/>
          <p:cNvCxnSpPr>
            <a:stCxn id="27" idx="2"/>
            <a:endCxn id="44" idx="3"/>
          </p:cNvCxnSpPr>
          <p:nvPr/>
        </p:nvCxnSpPr>
        <p:spPr>
          <a:xfrm rot="5400000">
            <a:off x="5419857" y="5124178"/>
            <a:ext cx="409047" cy="1575190"/>
          </a:xfrm>
          <a:prstGeom prst="bentConnector2">
            <a:avLst/>
          </a:prstGeom>
          <a:ln w="25400">
            <a:prstDash val="sysDash"/>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4" idx="2"/>
            <a:endCxn id="6" idx="0"/>
          </p:cNvCxnSpPr>
          <p:nvPr/>
        </p:nvCxnSpPr>
        <p:spPr>
          <a:xfrm>
            <a:off x="8338720" y="1428596"/>
            <a:ext cx="1543" cy="36613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a:stCxn id="6" idx="2"/>
            <a:endCxn id="8" idx="0"/>
          </p:cNvCxnSpPr>
          <p:nvPr/>
        </p:nvCxnSpPr>
        <p:spPr>
          <a:xfrm flipH="1">
            <a:off x="8339492" y="2298782"/>
            <a:ext cx="771" cy="33813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a:stCxn id="8" idx="1"/>
            <a:endCxn id="63" idx="3"/>
          </p:cNvCxnSpPr>
          <p:nvPr/>
        </p:nvCxnSpPr>
        <p:spPr>
          <a:xfrm flipH="1">
            <a:off x="7397229" y="3177273"/>
            <a:ext cx="294962"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a:stCxn id="29" idx="1"/>
            <a:endCxn id="33" idx="3"/>
          </p:cNvCxnSpPr>
          <p:nvPr/>
        </p:nvCxnSpPr>
        <p:spPr>
          <a:xfrm flipH="1">
            <a:off x="2969721" y="3177273"/>
            <a:ext cx="452409"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a:stCxn id="33" idx="1"/>
            <a:endCxn id="35" idx="3"/>
          </p:cNvCxnSpPr>
          <p:nvPr/>
        </p:nvCxnSpPr>
        <p:spPr>
          <a:xfrm flipH="1">
            <a:off x="1303233" y="3177273"/>
            <a:ext cx="600552"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a:stCxn id="35" idx="2"/>
            <a:endCxn id="39" idx="0"/>
          </p:cNvCxnSpPr>
          <p:nvPr/>
        </p:nvCxnSpPr>
        <p:spPr>
          <a:xfrm>
            <a:off x="846033" y="3605901"/>
            <a:ext cx="0" cy="38683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a:stCxn id="39" idx="2"/>
            <a:endCxn id="41" idx="0"/>
          </p:cNvCxnSpPr>
          <p:nvPr/>
        </p:nvCxnSpPr>
        <p:spPr>
          <a:xfrm>
            <a:off x="846033" y="5135746"/>
            <a:ext cx="0" cy="52550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a:stCxn id="41" idx="3"/>
            <a:endCxn id="43" idx="1"/>
          </p:cNvCxnSpPr>
          <p:nvPr/>
        </p:nvCxnSpPr>
        <p:spPr>
          <a:xfrm>
            <a:off x="1303233" y="6118448"/>
            <a:ext cx="604471"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a:stCxn id="39" idx="3"/>
            <a:endCxn id="44" idx="1"/>
          </p:cNvCxnSpPr>
          <p:nvPr/>
        </p:nvCxnSpPr>
        <p:spPr>
          <a:xfrm>
            <a:off x="1303232" y="4564242"/>
            <a:ext cx="2676511" cy="1552055"/>
          </a:xfrm>
          <a:prstGeom prst="straightConnector1">
            <a:avLst/>
          </a:prstGeom>
          <a:ln w="25400">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a:stCxn id="43" idx="3"/>
          </p:cNvCxnSpPr>
          <p:nvPr/>
        </p:nvCxnSpPr>
        <p:spPr>
          <a:xfrm>
            <a:off x="3107856" y="6118448"/>
            <a:ext cx="816072" cy="0"/>
          </a:xfrm>
          <a:prstGeom prst="straightConnector1">
            <a:avLst/>
          </a:prstGeom>
          <a:ln w="25400">
            <a:prstDash val="sysDash"/>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75928" y="1700808"/>
            <a:ext cx="8435280" cy="1224136"/>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rtl="1">
              <a:buNone/>
            </a:pPr>
            <a:r>
              <a:rPr lang="fa-IR" sz="2400" dirty="0" smtClean="0">
                <a:cs typeface="B Nazanin" pitchFamily="2" charset="-78"/>
              </a:rPr>
              <a:t>برنامه ريزي يعني </a:t>
            </a:r>
            <a:r>
              <a:rPr lang="fa-IR" sz="2400" dirty="0" smtClean="0">
                <a:solidFill>
                  <a:srgbClr val="FF0000"/>
                </a:solidFill>
                <a:cs typeface="B Nazanin" pitchFamily="2" charset="-78"/>
              </a:rPr>
              <a:t>پيش از پذيرش كار حسابرسي </a:t>
            </a:r>
            <a:r>
              <a:rPr lang="fa-IR" sz="2400" dirty="0" smtClean="0">
                <a:cs typeface="B Nazanin" pitchFamily="2" charset="-78"/>
              </a:rPr>
              <a:t>در مورد واحد مورد رسيدگي جديد تحقيق شود، شناخت لازم كسب گردد و براي سازماندهي،يكنواخت سازي و تنظيم كار حسابرسان ،طرح كلي تنظيم شود.</a:t>
            </a:r>
            <a:endParaRPr lang="fa-IR" sz="2400" dirty="0">
              <a:cs typeface="B Nazanin" pitchFamily="2" charset="-78"/>
            </a:endParaRPr>
          </a:p>
        </p:txBody>
      </p:sp>
      <p:sp>
        <p:nvSpPr>
          <p:cNvPr id="7" name="Title 1"/>
          <p:cNvSpPr>
            <a:spLocks noGrp="1"/>
          </p:cNvSpPr>
          <p:nvPr>
            <p:ph type="title"/>
          </p:nvPr>
        </p:nvSpPr>
        <p:spPr>
          <a:xfrm>
            <a:off x="457200" y="704089"/>
            <a:ext cx="8229600" cy="636680"/>
          </a:xfrm>
        </p:spPr>
        <p:txBody>
          <a:bodyPr>
            <a:normAutofit fontScale="90000"/>
          </a:bodyPr>
          <a:lstStyle/>
          <a:p>
            <a:pPr algn="r" rtl="1"/>
            <a:r>
              <a:rPr lang="fa-IR" sz="4000" dirty="0" smtClean="0">
                <a:cs typeface="B Nazanin" pitchFamily="2" charset="-78"/>
              </a:rPr>
              <a:t>بخش اول : مرحله برنامه ريزي حسابرسي</a:t>
            </a:r>
            <a:endParaRPr lang="en-US" sz="4000" dirty="0">
              <a:cs typeface="B Nazanin" pitchFamily="2" charset="-78"/>
            </a:endParaRPr>
          </a:p>
        </p:txBody>
      </p:sp>
      <p:sp>
        <p:nvSpPr>
          <p:cNvPr id="4" name="Content Placeholder 2"/>
          <p:cNvSpPr txBox="1">
            <a:spLocks/>
          </p:cNvSpPr>
          <p:nvPr/>
        </p:nvSpPr>
        <p:spPr>
          <a:xfrm>
            <a:off x="628328" y="3140968"/>
            <a:ext cx="8435280" cy="612068"/>
          </a:xfrm>
          <a:prstGeom prst="rect">
            <a:avLst/>
          </a:prstGeom>
        </p:spPr>
        <p:txBody>
          <a:bodyPr vert="horz">
            <a:normAutofit fontScale="925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rtl="1">
              <a:buNone/>
            </a:pPr>
            <a:r>
              <a:rPr lang="fa-IR" sz="2400" b="1" dirty="0" smtClean="0">
                <a:cs typeface="B Nazanin" pitchFamily="2" charset="-78"/>
              </a:rPr>
              <a:t>برنامه ريزي فرآيندي مستمر است كه در تمام طول اجراي حسابرسي ادامه مي‌يابد.</a:t>
            </a:r>
            <a:endParaRPr lang="fa-IR" sz="2400" b="1" dirty="0">
              <a:cs typeface="B Nazanin" pitchFamily="2" charset="-78"/>
            </a:endParaRPr>
          </a:p>
        </p:txBody>
      </p:sp>
      <p:sp>
        <p:nvSpPr>
          <p:cNvPr id="6" name="Content Placeholder 2"/>
          <p:cNvSpPr txBox="1">
            <a:spLocks/>
          </p:cNvSpPr>
          <p:nvPr/>
        </p:nvSpPr>
        <p:spPr>
          <a:xfrm>
            <a:off x="475928" y="4005064"/>
            <a:ext cx="8435280" cy="2520280"/>
          </a:xfrm>
          <a:prstGeom prst="rect">
            <a:avLst/>
          </a:prstGeom>
        </p:spPr>
        <p:txBody>
          <a:bodyPr vert="horz">
            <a:normAutofit lnSpcReduction="1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rtl="1">
              <a:buNone/>
            </a:pPr>
            <a:r>
              <a:rPr lang="fa-IR" sz="2400" dirty="0" smtClean="0">
                <a:cs typeface="B Nazanin" pitchFamily="2" charset="-78"/>
              </a:rPr>
              <a:t>برنامه ريزي مناسب به اهداف زير كمك مي‌كند:</a:t>
            </a:r>
          </a:p>
          <a:p>
            <a:pPr marL="0" indent="0" algn="just" rtl="1">
              <a:buNone/>
            </a:pPr>
            <a:r>
              <a:rPr lang="fa-IR" sz="2400" dirty="0" smtClean="0">
                <a:cs typeface="B Nazanin" pitchFamily="2" charset="-78"/>
              </a:rPr>
              <a:t>1- گردآوري شواهد كافي و قابل قبول با در نظر گرفتن شرايط موجود، شامل توجه كافي به زمينه‌هاي مهم حسابرسي</a:t>
            </a:r>
          </a:p>
          <a:p>
            <a:pPr marL="0" indent="0" algn="just" rtl="1">
              <a:buNone/>
            </a:pPr>
            <a:r>
              <a:rPr lang="fa-IR" sz="2400" dirty="0" smtClean="0">
                <a:cs typeface="B Nazanin" pitchFamily="2" charset="-78"/>
              </a:rPr>
              <a:t>2- كنترل هزينه‌هاي انجام كار در سطح معقول</a:t>
            </a:r>
          </a:p>
          <a:p>
            <a:pPr marL="0" indent="0" algn="just" rtl="1">
              <a:buNone/>
            </a:pPr>
            <a:r>
              <a:rPr lang="fa-IR" sz="2400" dirty="0" smtClean="0">
                <a:cs typeface="B Nazanin" pitchFamily="2" charset="-78"/>
              </a:rPr>
              <a:t>3- انجام شدن به موقع كار</a:t>
            </a:r>
          </a:p>
          <a:p>
            <a:pPr marL="0" indent="0" algn="just" rtl="1">
              <a:buNone/>
            </a:pPr>
            <a:r>
              <a:rPr lang="fa-IR" sz="2400" dirty="0" smtClean="0">
                <a:cs typeface="B Nazanin" pitchFamily="2" charset="-78"/>
              </a:rPr>
              <a:t>4- تقسيم مناسب كار بين اعضاي گروه حسابرسي</a:t>
            </a:r>
            <a:endParaRPr lang="fa-IR" sz="2400" dirty="0">
              <a:cs typeface="B Nazanin" pitchFamily="2" charset="-78"/>
            </a:endParaRPr>
          </a:p>
        </p:txBody>
      </p:sp>
      <p:sp>
        <p:nvSpPr>
          <p:cNvPr id="8" name="Rectangle 7"/>
          <p:cNvSpPr/>
          <p:nvPr/>
        </p:nvSpPr>
        <p:spPr>
          <a:xfrm>
            <a:off x="5619893" y="6370757"/>
            <a:ext cx="184731" cy="369332"/>
          </a:xfrm>
          <a:prstGeom prst="rect">
            <a:avLst/>
          </a:prstGeom>
        </p:spPr>
        <p:txBody>
          <a:bodyPr wrap="none">
            <a:spAutoFit/>
          </a:bodyPr>
          <a:lstStyle/>
          <a:p>
            <a:endParaRPr lang="fa-IR" dirty="0"/>
          </a:p>
        </p:txBody>
      </p:sp>
    </p:spTree>
    <p:extLst>
      <p:ext uri="{BB962C8B-B14F-4D97-AF65-F5344CB8AC3E}">
        <p14:creationId xmlns:p14="http://schemas.microsoft.com/office/powerpoint/2010/main" val="3701799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3156</TotalTime>
  <Words>2574</Words>
  <Application>Microsoft Office PowerPoint</Application>
  <PresentationFormat>On-screen Show (4:3)</PresentationFormat>
  <Paragraphs>290</Paragraphs>
  <Slides>30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Arial</vt:lpstr>
      <vt:lpstr>B Nazanin</vt:lpstr>
      <vt:lpstr>B Titr</vt:lpstr>
      <vt:lpstr>Calibri</vt:lpstr>
      <vt:lpstr>Constantia</vt:lpstr>
      <vt:lpstr>Majalla UI</vt:lpstr>
      <vt:lpstr>Traditional Arabic</vt:lpstr>
      <vt:lpstr>Wingdings 2</vt:lpstr>
      <vt:lpstr>Flow</vt:lpstr>
      <vt:lpstr>حسابرسی پیشرفته</vt:lpstr>
      <vt:lpstr>پيشگفتار:</vt:lpstr>
      <vt:lpstr>موضوعات مورد توجه در دستورالعمل</vt:lpstr>
      <vt:lpstr>موضوعات مورد توجه در دستورالعمل</vt:lpstr>
      <vt:lpstr>خطر حسابرسي Audit Risk</vt:lpstr>
      <vt:lpstr>نحوه كلي حسابرسي صورتهاي مالي</vt:lpstr>
      <vt:lpstr>نحوه كلي حسابرسي صورتهاي مالي</vt:lpstr>
      <vt:lpstr>نمودارنحوه کلی حسابرسی(مبتنی بر ریسک)</vt:lpstr>
      <vt:lpstr>بخش اول : مرحله برنامه ريزي حسابرسي</vt:lpstr>
      <vt:lpstr>بخش اول : مرحله برنامه ريزي حسابرسي</vt:lpstr>
      <vt:lpstr>بخش اول : مرحله برنامه ريزي حسابرسي</vt:lpstr>
      <vt:lpstr>بخش 1-1 : كسب اطلاعات لازم براي پذيرش كار</vt:lpstr>
      <vt:lpstr>بخش 2-1 : كسب اطلاعات كلي و شناخت الزامات قانوني</vt:lpstr>
      <vt:lpstr>بخش 3-1 : برآورد خطر عدم عدم كشف ناشي از بررسي تحليلي مقدماتي (APR)</vt:lpstr>
      <vt:lpstr>PowerPoint Presentation</vt:lpstr>
      <vt:lpstr>بخش5-1: شناخت اولیه از سیستم کنترل داخلی وبرآورد اوليه از خطر كنترل(CR)</vt:lpstr>
      <vt:lpstr>بخش5-1: شناخت اولیه از سیستم کنترل داخلی وبرآورد اوليه از خطر كنترل(CR)</vt:lpstr>
      <vt:lpstr>بخش5-1: شناخت اولیه از سیستم کنترل داخلی وبرآورد اوليه از خطر كنترل(CR)</vt:lpstr>
      <vt:lpstr>درصد برآورد اولیه از خطر کنترل</vt:lpstr>
      <vt:lpstr>بخش 1-6 : برآورد اهميت M</vt:lpstr>
      <vt:lpstr>بخش 1-6 : برآورد اهميت M</vt:lpstr>
      <vt:lpstr>بخش 1-6 : برآورد اهميت M</vt:lpstr>
      <vt:lpstr>بخش 1-6 : برآورد اهميت M</vt:lpstr>
      <vt:lpstr>7-1)خطر قابل پذیرش حسابرسی AAR</vt:lpstr>
      <vt:lpstr>چگونگی تعیین خطر قابل پذیرش حسابرسی:</vt:lpstr>
      <vt:lpstr>دامنه خطر قابل پذیرش حسابرس:</vt:lpstr>
      <vt:lpstr>TDDRبخش8-1) برآورد اولیه از خطر عدم کشف</vt:lpstr>
      <vt:lpstr>بخش9-1) تهيه بودجه و تنظيم قرارداد</vt:lpstr>
      <vt:lpstr>واژه نامه</vt:lpstr>
      <vt:lpstr>ازحسن توجه شما سپاسگزاریم</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حسابرسی مبتنی بر ریسک (حسابرسی باتاکید بر مدیریت خطر)</dc:title>
  <dc:creator>osve</dc:creator>
  <cp:lastModifiedBy>Bahram</cp:lastModifiedBy>
  <cp:revision>380</cp:revision>
  <dcterms:created xsi:type="dcterms:W3CDTF">2013-09-18T05:35:33Z</dcterms:created>
  <dcterms:modified xsi:type="dcterms:W3CDTF">2022-04-24T08:59:57Z</dcterms:modified>
</cp:coreProperties>
</file>