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64" r:id="rId3"/>
    <p:sldId id="263" r:id="rId4"/>
    <p:sldId id="262" r:id="rId5"/>
    <p:sldId id="261" r:id="rId6"/>
    <p:sldId id="260" r:id="rId7"/>
    <p:sldId id="270" r:id="rId8"/>
    <p:sldId id="258" r:id="rId9"/>
    <p:sldId id="269" r:id="rId10"/>
    <p:sldId id="268"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99"/>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52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4F53B9-9E7E-403D-9B26-3D9378870824}" type="datetimeFigureOut">
              <a:rPr lang="en-US" smtClean="0"/>
              <a:pPr/>
              <a:t>4/24/2022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234D54-22CA-4451-BC5F-D4FDAB7E3B22}" type="slidenum">
              <a:rPr lang="en-US" smtClean="0"/>
              <a:pPr/>
              <a:t>‹#›</a:t>
            </a:fld>
            <a:endParaRPr lang="en-US"/>
          </a:p>
        </p:txBody>
      </p:sp>
    </p:spTree>
    <p:extLst>
      <p:ext uri="{BB962C8B-B14F-4D97-AF65-F5344CB8AC3E}">
        <p14:creationId xmlns:p14="http://schemas.microsoft.com/office/powerpoint/2010/main" val="2513822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4F53B9-9E7E-403D-9B26-3D9378870824}" type="datetimeFigureOut">
              <a:rPr lang="en-US" smtClean="0"/>
              <a:pPr/>
              <a:t>4/24/2022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234D54-22CA-4451-BC5F-D4FDAB7E3B22}" type="slidenum">
              <a:rPr lang="en-US" smtClean="0"/>
              <a:pPr/>
              <a:t>‹#›</a:t>
            </a:fld>
            <a:endParaRPr lang="en-US"/>
          </a:p>
        </p:txBody>
      </p:sp>
    </p:spTree>
    <p:extLst>
      <p:ext uri="{BB962C8B-B14F-4D97-AF65-F5344CB8AC3E}">
        <p14:creationId xmlns:p14="http://schemas.microsoft.com/office/powerpoint/2010/main" val="2690952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4F53B9-9E7E-403D-9B26-3D9378870824}" type="datetimeFigureOut">
              <a:rPr lang="en-US" smtClean="0"/>
              <a:pPr/>
              <a:t>4/24/2022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234D54-22CA-4451-BC5F-D4FDAB7E3B22}" type="slidenum">
              <a:rPr lang="en-US" smtClean="0"/>
              <a:pPr/>
              <a:t>‹#›</a:t>
            </a:fld>
            <a:endParaRPr lang="en-US"/>
          </a:p>
        </p:txBody>
      </p:sp>
    </p:spTree>
    <p:extLst>
      <p:ext uri="{BB962C8B-B14F-4D97-AF65-F5344CB8AC3E}">
        <p14:creationId xmlns:p14="http://schemas.microsoft.com/office/powerpoint/2010/main" val="1444325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4F53B9-9E7E-403D-9B26-3D9378870824}" type="datetimeFigureOut">
              <a:rPr lang="en-US" smtClean="0"/>
              <a:pPr/>
              <a:t>4/24/2022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234D54-22CA-4451-BC5F-D4FDAB7E3B22}" type="slidenum">
              <a:rPr lang="en-US" smtClean="0"/>
              <a:pPr/>
              <a:t>‹#›</a:t>
            </a:fld>
            <a:endParaRPr lang="en-US"/>
          </a:p>
        </p:txBody>
      </p:sp>
    </p:spTree>
    <p:extLst>
      <p:ext uri="{BB962C8B-B14F-4D97-AF65-F5344CB8AC3E}">
        <p14:creationId xmlns:p14="http://schemas.microsoft.com/office/powerpoint/2010/main" val="3212155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4F53B9-9E7E-403D-9B26-3D9378870824}" type="datetimeFigureOut">
              <a:rPr lang="en-US" smtClean="0"/>
              <a:pPr/>
              <a:t>4/24/2022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234D54-22CA-4451-BC5F-D4FDAB7E3B22}" type="slidenum">
              <a:rPr lang="en-US" smtClean="0"/>
              <a:pPr/>
              <a:t>‹#›</a:t>
            </a:fld>
            <a:endParaRPr lang="en-US"/>
          </a:p>
        </p:txBody>
      </p:sp>
    </p:spTree>
    <p:extLst>
      <p:ext uri="{BB962C8B-B14F-4D97-AF65-F5344CB8AC3E}">
        <p14:creationId xmlns:p14="http://schemas.microsoft.com/office/powerpoint/2010/main" val="4275735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94F53B9-9E7E-403D-9B26-3D9378870824}" type="datetimeFigureOut">
              <a:rPr lang="en-US" smtClean="0"/>
              <a:pPr/>
              <a:t>4/24/2022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234D54-22CA-4451-BC5F-D4FDAB7E3B22}" type="slidenum">
              <a:rPr lang="en-US" smtClean="0"/>
              <a:pPr/>
              <a:t>‹#›</a:t>
            </a:fld>
            <a:endParaRPr lang="en-US"/>
          </a:p>
        </p:txBody>
      </p:sp>
    </p:spTree>
    <p:extLst>
      <p:ext uri="{BB962C8B-B14F-4D97-AF65-F5344CB8AC3E}">
        <p14:creationId xmlns:p14="http://schemas.microsoft.com/office/powerpoint/2010/main" val="4066705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4F53B9-9E7E-403D-9B26-3D9378870824}" type="datetimeFigureOut">
              <a:rPr lang="en-US" smtClean="0"/>
              <a:pPr/>
              <a:t>4/24/2022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234D54-22CA-4451-BC5F-D4FDAB7E3B22}" type="slidenum">
              <a:rPr lang="en-US" smtClean="0"/>
              <a:pPr/>
              <a:t>‹#›</a:t>
            </a:fld>
            <a:endParaRPr lang="en-US"/>
          </a:p>
        </p:txBody>
      </p:sp>
    </p:spTree>
    <p:extLst>
      <p:ext uri="{BB962C8B-B14F-4D97-AF65-F5344CB8AC3E}">
        <p14:creationId xmlns:p14="http://schemas.microsoft.com/office/powerpoint/2010/main" val="2519399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4F53B9-9E7E-403D-9B26-3D9378870824}" type="datetimeFigureOut">
              <a:rPr lang="en-US" smtClean="0"/>
              <a:pPr/>
              <a:t>4/24/2022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234D54-22CA-4451-BC5F-D4FDAB7E3B22}" type="slidenum">
              <a:rPr lang="en-US" smtClean="0"/>
              <a:pPr/>
              <a:t>‹#›</a:t>
            </a:fld>
            <a:endParaRPr lang="en-US"/>
          </a:p>
        </p:txBody>
      </p:sp>
    </p:spTree>
    <p:extLst>
      <p:ext uri="{BB962C8B-B14F-4D97-AF65-F5344CB8AC3E}">
        <p14:creationId xmlns:p14="http://schemas.microsoft.com/office/powerpoint/2010/main" val="1398429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4F53B9-9E7E-403D-9B26-3D9378870824}" type="datetimeFigureOut">
              <a:rPr lang="en-US" smtClean="0"/>
              <a:pPr/>
              <a:t>4/24/2022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234D54-22CA-4451-BC5F-D4FDAB7E3B22}" type="slidenum">
              <a:rPr lang="en-US" smtClean="0"/>
              <a:pPr/>
              <a:t>‹#›</a:t>
            </a:fld>
            <a:endParaRPr lang="en-US"/>
          </a:p>
        </p:txBody>
      </p:sp>
    </p:spTree>
    <p:extLst>
      <p:ext uri="{BB962C8B-B14F-4D97-AF65-F5344CB8AC3E}">
        <p14:creationId xmlns:p14="http://schemas.microsoft.com/office/powerpoint/2010/main" val="3875448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4F53B9-9E7E-403D-9B26-3D9378870824}" type="datetimeFigureOut">
              <a:rPr lang="en-US" smtClean="0"/>
              <a:pPr/>
              <a:t>4/24/2022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234D54-22CA-4451-BC5F-D4FDAB7E3B22}" type="slidenum">
              <a:rPr lang="en-US" smtClean="0"/>
              <a:pPr/>
              <a:t>‹#›</a:t>
            </a:fld>
            <a:endParaRPr lang="en-US"/>
          </a:p>
        </p:txBody>
      </p:sp>
    </p:spTree>
    <p:extLst>
      <p:ext uri="{BB962C8B-B14F-4D97-AF65-F5344CB8AC3E}">
        <p14:creationId xmlns:p14="http://schemas.microsoft.com/office/powerpoint/2010/main" val="30141009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4F53B9-9E7E-403D-9B26-3D9378870824}" type="datetimeFigureOut">
              <a:rPr lang="en-US" smtClean="0"/>
              <a:pPr/>
              <a:t>4/24/2022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234D54-22CA-4451-BC5F-D4FDAB7E3B22}" type="slidenum">
              <a:rPr lang="en-US" smtClean="0"/>
              <a:pPr/>
              <a:t>‹#›</a:t>
            </a:fld>
            <a:endParaRPr lang="en-US"/>
          </a:p>
        </p:txBody>
      </p:sp>
    </p:spTree>
    <p:extLst>
      <p:ext uri="{BB962C8B-B14F-4D97-AF65-F5344CB8AC3E}">
        <p14:creationId xmlns:p14="http://schemas.microsoft.com/office/powerpoint/2010/main" val="3291485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4F53B9-9E7E-403D-9B26-3D9378870824}" type="datetimeFigureOut">
              <a:rPr lang="en-US" smtClean="0"/>
              <a:pPr/>
              <a:t>4/24/2022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234D54-22CA-4451-BC5F-D4FDAB7E3B22}" type="slidenum">
              <a:rPr lang="en-US" smtClean="0"/>
              <a:pPr/>
              <a:t>‹#›</a:t>
            </a:fld>
            <a:endParaRPr lang="en-US"/>
          </a:p>
        </p:txBody>
      </p:sp>
    </p:spTree>
    <p:extLst>
      <p:ext uri="{BB962C8B-B14F-4D97-AF65-F5344CB8AC3E}">
        <p14:creationId xmlns:p14="http://schemas.microsoft.com/office/powerpoint/2010/main" val="29745045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67544" y="332656"/>
            <a:ext cx="8424936" cy="792088"/>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b="1" dirty="0" smtClean="0">
                <a:cs typeface="2  Nasim" pitchFamily="2" charset="-78"/>
              </a:rPr>
              <a:t> </a:t>
            </a:r>
            <a:endParaRPr lang="en-US" b="1" dirty="0">
              <a:cs typeface="2  Nasim" pitchFamily="2" charset="-78"/>
            </a:endParaRPr>
          </a:p>
        </p:txBody>
      </p:sp>
      <p:sp>
        <p:nvSpPr>
          <p:cNvPr id="6" name="Rounded Rectangle 5"/>
          <p:cNvSpPr/>
          <p:nvPr/>
        </p:nvSpPr>
        <p:spPr>
          <a:xfrm>
            <a:off x="467544" y="5733256"/>
            <a:ext cx="8424936" cy="864096"/>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حسابرسی پیشرفته                                                                                                     </a:t>
            </a:r>
            <a:endParaRPr lang="en-US" b="1" dirty="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994" y="5715359"/>
            <a:ext cx="589291" cy="899890"/>
          </a:xfrm>
          <a:prstGeom prst="rect">
            <a:avLst/>
          </a:prstGeom>
        </p:spPr>
      </p:pic>
      <p:sp>
        <p:nvSpPr>
          <p:cNvPr id="8" name="Rectangle 7"/>
          <p:cNvSpPr/>
          <p:nvPr/>
        </p:nvSpPr>
        <p:spPr>
          <a:xfrm>
            <a:off x="2483768" y="404664"/>
            <a:ext cx="4248472" cy="523220"/>
          </a:xfrm>
          <a:prstGeom prst="rect">
            <a:avLst/>
          </a:prstGeom>
        </p:spPr>
        <p:txBody>
          <a:bodyPr wrap="square">
            <a:spAutoFit/>
          </a:bodyPr>
          <a:lstStyle/>
          <a:p>
            <a:pPr algn="ctr"/>
            <a:r>
              <a:rPr lang="fa-IR" sz="2800" b="1" dirty="0" smtClean="0">
                <a:solidFill>
                  <a:schemeClr val="bg1"/>
                </a:solidFill>
                <a:cs typeface="2  Jadid" pitchFamily="2" charset="-78"/>
              </a:rPr>
              <a:t>*تعریف ریسک حسابرسی :</a:t>
            </a:r>
            <a:endParaRPr lang="fa-IR" sz="2800" b="1" dirty="0">
              <a:solidFill>
                <a:schemeClr val="bg1"/>
              </a:solidFill>
              <a:cs typeface="2  Jadid" pitchFamily="2" charset="-78"/>
            </a:endParaRPr>
          </a:p>
        </p:txBody>
      </p:sp>
      <p:sp>
        <p:nvSpPr>
          <p:cNvPr id="9" name="Rectangle 8"/>
          <p:cNvSpPr/>
          <p:nvPr/>
        </p:nvSpPr>
        <p:spPr>
          <a:xfrm>
            <a:off x="539552" y="1484784"/>
            <a:ext cx="7956376" cy="1569660"/>
          </a:xfrm>
          <a:prstGeom prst="rect">
            <a:avLst/>
          </a:prstGeom>
        </p:spPr>
        <p:txBody>
          <a:bodyPr wrap="square">
            <a:spAutoFit/>
          </a:bodyPr>
          <a:lstStyle/>
          <a:p>
            <a:pPr algn="r" rtl="1"/>
            <a:r>
              <a:rPr lang="fa-IR" sz="3200" dirty="0" smtClean="0">
                <a:cs typeface="2  Ferdosi" pitchFamily="2" charset="-78"/>
              </a:rPr>
              <a:t>.ریسک حسابرسی یعنی آن ریسکی که تحریف با اهمیتی در صورتهای مالی وجود داشته باشد وحسابرس ندانسته نظر خود را از بابت آن تعدیل نکند.</a:t>
            </a:r>
            <a:endParaRPr lang="fa-IR" sz="3200" dirty="0">
              <a:cs typeface="2  Ferdosi" pitchFamily="2" charset="-78"/>
            </a:endParaRPr>
          </a:p>
        </p:txBody>
      </p:sp>
    </p:spTree>
    <p:extLst>
      <p:ext uri="{BB962C8B-B14F-4D97-AF65-F5344CB8AC3E}">
        <p14:creationId xmlns:p14="http://schemas.microsoft.com/office/powerpoint/2010/main" val="7428352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67544" y="332656"/>
            <a:ext cx="8424936" cy="792088"/>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b="1" dirty="0" smtClean="0">
                <a:cs typeface="B Nazanin" panose="00000400000000000000" pitchFamily="2" charset="-78"/>
              </a:rPr>
              <a:t>     </a:t>
            </a:r>
            <a:r>
              <a:rPr lang="fa-IR" b="1" dirty="0" smtClean="0">
                <a:cs typeface="B Nazanin" panose="00000400000000000000" pitchFamily="2" charset="-78"/>
              </a:rPr>
              <a:t>نمونه                                    </a:t>
            </a:r>
            <a:r>
              <a:rPr lang="en-US" b="1" dirty="0" smtClean="0">
                <a:cs typeface="B Nazanin" panose="00000400000000000000" pitchFamily="2" charset="-78"/>
              </a:rPr>
              <a:t>sample                                                                                 </a:t>
            </a:r>
            <a:endParaRPr lang="en-US" b="1" dirty="0">
              <a:cs typeface="B Nazanin" panose="00000400000000000000" pitchFamily="2" charset="-78"/>
            </a:endParaRPr>
          </a:p>
        </p:txBody>
      </p:sp>
      <p:sp>
        <p:nvSpPr>
          <p:cNvPr id="6" name="Rounded Rectangle 5"/>
          <p:cNvSpPr/>
          <p:nvPr/>
        </p:nvSpPr>
        <p:spPr>
          <a:xfrm>
            <a:off x="467544" y="5733256"/>
            <a:ext cx="8424936" cy="864096"/>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حسابرسی پیشرفته                                                                                                     </a:t>
            </a:r>
            <a:endParaRPr lang="en-US" b="1" dirty="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994" y="5715359"/>
            <a:ext cx="589291" cy="899890"/>
          </a:xfrm>
          <a:prstGeom prst="rect">
            <a:avLst/>
          </a:prstGeom>
        </p:spPr>
      </p:pic>
      <p:sp>
        <p:nvSpPr>
          <p:cNvPr id="8" name="Title 1"/>
          <p:cNvSpPr>
            <a:spLocks noGrp="1"/>
          </p:cNvSpPr>
          <p:nvPr>
            <p:ph type="ctrTitle"/>
          </p:nvPr>
        </p:nvSpPr>
        <p:spPr>
          <a:xfrm>
            <a:off x="611560" y="1196752"/>
            <a:ext cx="7772400" cy="642941"/>
          </a:xfrm>
        </p:spPr>
        <p:txBody>
          <a:bodyPr>
            <a:noAutofit/>
          </a:bodyPr>
          <a:lstStyle/>
          <a:p>
            <a:pPr algn="r" rtl="1"/>
            <a:r>
              <a:rPr lang="fa-IR" sz="2000" b="1" dirty="0" smtClean="0">
                <a:cs typeface="2  Jadid" pitchFamily="2" charset="-78"/>
              </a:rPr>
              <a:t>3-1) بر آورد خطر عدم کشف ناشی از بررسی تحلیلی مقدماتی(</a:t>
            </a:r>
            <a:r>
              <a:rPr lang="en-US" sz="2000" b="1" dirty="0" smtClean="0">
                <a:cs typeface="2  Jadid" pitchFamily="2" charset="-78"/>
              </a:rPr>
              <a:t>APR</a:t>
            </a:r>
            <a:r>
              <a:rPr lang="fa-IR" sz="2000" b="1" dirty="0" smtClean="0">
                <a:cs typeface="2  Jadid" pitchFamily="2" charset="-78"/>
              </a:rPr>
              <a:t>)</a:t>
            </a:r>
            <a:endParaRPr lang="fa-IR" sz="2000" b="1" dirty="0">
              <a:cs typeface="2  Jadid" pitchFamily="2" charset="-78"/>
            </a:endParaRPr>
          </a:p>
        </p:txBody>
      </p:sp>
      <p:sp>
        <p:nvSpPr>
          <p:cNvPr id="9" name="Subtitle 2"/>
          <p:cNvSpPr>
            <a:spLocks noGrp="1"/>
          </p:cNvSpPr>
          <p:nvPr>
            <p:ph type="subTitle" idx="1"/>
          </p:nvPr>
        </p:nvSpPr>
        <p:spPr>
          <a:xfrm>
            <a:off x="251520" y="2204864"/>
            <a:ext cx="8352928" cy="3024336"/>
          </a:xfrm>
        </p:spPr>
        <p:txBody>
          <a:bodyPr>
            <a:normAutofit lnSpcReduction="10000"/>
          </a:bodyPr>
          <a:lstStyle/>
          <a:p>
            <a:pPr algn="just" rtl="1">
              <a:lnSpc>
                <a:spcPct val="150000"/>
              </a:lnSpc>
            </a:pPr>
            <a:r>
              <a:rPr lang="fa-IR" dirty="0" smtClean="0">
                <a:latin typeface="Algerian" pitchFamily="82" charset="0"/>
                <a:cs typeface="B Nazanin" pitchFamily="2" charset="-78"/>
              </a:rPr>
              <a:t>-</a:t>
            </a:r>
            <a:r>
              <a:rPr lang="fa-IR" sz="2400" dirty="0" smtClean="0">
                <a:solidFill>
                  <a:schemeClr val="tx1"/>
                </a:solidFill>
                <a:latin typeface="Algerian" pitchFamily="82" charset="0"/>
                <a:cs typeface="B Nazanin" pitchFamily="2" charset="-78"/>
              </a:rPr>
              <a:t>بکارگیری بررسیهای تحلیلی دراین مرحله به منظور کسب شناخت از فعالیت واحد مورد رسیدگی وتعیین زمینه های بالقوه مخاطره آمیز کار است .وتوجه حسابرس به جنبه های از فعالیت واحد مورد رسیدگی که قبلا“از آن آگاه نبوده وتعیین نوع وماهیت وزمانبندی اجرا وحدود سایر روشهای حسابرسی </a:t>
            </a:r>
          </a:p>
          <a:p>
            <a:pPr algn="just" rtl="1">
              <a:lnSpc>
                <a:spcPct val="150000"/>
              </a:lnSpc>
            </a:pPr>
            <a:r>
              <a:rPr lang="fa-IR" sz="2400" dirty="0" smtClean="0">
                <a:solidFill>
                  <a:schemeClr val="tx1"/>
                </a:solidFill>
                <a:latin typeface="Algerian" pitchFamily="82" charset="0"/>
                <a:cs typeface="B Nazanin" pitchFamily="2" charset="-78"/>
              </a:rPr>
              <a:t>نحوه برآورد خطر عدم کشف ناشی از بررسی تحلیلی بشرح (پیوست 3-1)</a:t>
            </a:r>
            <a:endParaRPr lang="fa-IR" sz="2400" dirty="0">
              <a:solidFill>
                <a:schemeClr val="tx1"/>
              </a:solidFill>
              <a:latin typeface="Algerian" pitchFamily="82" charset="0"/>
              <a:cs typeface="B Nazanin" pitchFamily="2" charset="-78"/>
            </a:endParaRPr>
          </a:p>
        </p:txBody>
      </p:sp>
      <p:sp>
        <p:nvSpPr>
          <p:cNvPr id="10" name="Rectangle 9"/>
          <p:cNvSpPr/>
          <p:nvPr/>
        </p:nvSpPr>
        <p:spPr>
          <a:xfrm>
            <a:off x="2555776" y="5903694"/>
            <a:ext cx="184731" cy="523220"/>
          </a:xfrm>
          <a:prstGeom prst="rect">
            <a:avLst/>
          </a:prstGeom>
        </p:spPr>
        <p:txBody>
          <a:bodyPr wrap="none">
            <a:spAutoFit/>
          </a:bodyPr>
          <a:lstStyle/>
          <a:p>
            <a:endParaRPr lang="fa-IR" sz="2800" dirty="0"/>
          </a:p>
        </p:txBody>
      </p:sp>
    </p:spTree>
    <p:extLst>
      <p:ext uri="{BB962C8B-B14F-4D97-AF65-F5344CB8AC3E}">
        <p14:creationId xmlns:p14="http://schemas.microsoft.com/office/powerpoint/2010/main" val="742835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67544" y="332656"/>
            <a:ext cx="8424936" cy="792088"/>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b="1" dirty="0" smtClean="0">
                <a:cs typeface="B Nazanin" panose="00000400000000000000" pitchFamily="2" charset="-78"/>
              </a:rPr>
              <a:t>     </a:t>
            </a:r>
            <a:r>
              <a:rPr lang="fa-IR" b="1" dirty="0" smtClean="0">
                <a:cs typeface="B Nazanin" panose="00000400000000000000" pitchFamily="2" charset="-78"/>
              </a:rPr>
              <a:t>نمونه                                    </a:t>
            </a:r>
            <a:r>
              <a:rPr lang="en-US" b="1" dirty="0" smtClean="0">
                <a:cs typeface="B Nazanin" panose="00000400000000000000" pitchFamily="2" charset="-78"/>
              </a:rPr>
              <a:t>sample                                                                                 </a:t>
            </a:r>
            <a:endParaRPr lang="en-US" b="1" dirty="0">
              <a:cs typeface="B Nazanin" panose="00000400000000000000" pitchFamily="2" charset="-78"/>
            </a:endParaRPr>
          </a:p>
        </p:txBody>
      </p:sp>
      <p:sp>
        <p:nvSpPr>
          <p:cNvPr id="6" name="Rounded Rectangle 5"/>
          <p:cNvSpPr/>
          <p:nvPr/>
        </p:nvSpPr>
        <p:spPr>
          <a:xfrm>
            <a:off x="467544" y="5733256"/>
            <a:ext cx="8424936" cy="864096"/>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حسابرسی پیشرفته                                                                                                     </a:t>
            </a:r>
            <a:endParaRPr lang="en-US" b="1" dirty="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994" y="5715359"/>
            <a:ext cx="589291" cy="899890"/>
          </a:xfrm>
          <a:prstGeom prst="rect">
            <a:avLst/>
          </a:prstGeom>
        </p:spPr>
      </p:pic>
      <p:sp>
        <p:nvSpPr>
          <p:cNvPr id="8" name="Title 1"/>
          <p:cNvSpPr>
            <a:spLocks noGrp="1"/>
          </p:cNvSpPr>
          <p:nvPr>
            <p:ph type="ctrTitle"/>
          </p:nvPr>
        </p:nvSpPr>
        <p:spPr>
          <a:xfrm>
            <a:off x="539552" y="908720"/>
            <a:ext cx="7772400" cy="1357321"/>
          </a:xfrm>
        </p:spPr>
        <p:txBody>
          <a:bodyPr>
            <a:normAutofit/>
          </a:bodyPr>
          <a:lstStyle/>
          <a:p>
            <a:pPr algn="ctr" rtl="1"/>
            <a:r>
              <a:rPr lang="fa-IR" sz="2800" dirty="0" smtClean="0">
                <a:cs typeface="B Titr" pitchFamily="2" charset="-78"/>
              </a:rPr>
              <a:t>5-1)شناخت اولیه از سیستم کنترل داخلی وبرآورد اولیه از خطر کنترل (</a:t>
            </a:r>
            <a:r>
              <a:rPr lang="en-US" sz="2800" dirty="0" smtClean="0">
                <a:cs typeface="B Titr" pitchFamily="2" charset="-78"/>
              </a:rPr>
              <a:t>CR</a:t>
            </a:r>
            <a:r>
              <a:rPr lang="fa-IR" sz="2800" dirty="0" smtClean="0">
                <a:cs typeface="B Titr" pitchFamily="2" charset="-78"/>
              </a:rPr>
              <a:t>اولیه)</a:t>
            </a:r>
            <a:endParaRPr lang="fa-IR" sz="2800" dirty="0">
              <a:cs typeface="B Titr" pitchFamily="2" charset="-78"/>
            </a:endParaRPr>
          </a:p>
        </p:txBody>
      </p:sp>
      <p:sp>
        <p:nvSpPr>
          <p:cNvPr id="9" name="Subtitle 2"/>
          <p:cNvSpPr>
            <a:spLocks noGrp="1"/>
          </p:cNvSpPr>
          <p:nvPr>
            <p:ph type="subTitle" idx="1"/>
          </p:nvPr>
        </p:nvSpPr>
        <p:spPr>
          <a:xfrm>
            <a:off x="0" y="1844824"/>
            <a:ext cx="8820472" cy="3924312"/>
          </a:xfrm>
        </p:spPr>
        <p:txBody>
          <a:bodyPr>
            <a:normAutofit lnSpcReduction="10000"/>
          </a:bodyPr>
          <a:lstStyle/>
          <a:p>
            <a:pPr algn="r"/>
            <a:r>
              <a:rPr lang="fa-IR" sz="2800" b="1" u="sng" dirty="0" smtClean="0">
                <a:cs typeface="B Nazanin" pitchFamily="2" charset="-78"/>
              </a:rPr>
              <a:t>هدف از تعیین </a:t>
            </a:r>
            <a:r>
              <a:rPr lang="en-US" sz="2800" b="1" u="sng" dirty="0" smtClean="0">
                <a:cs typeface="B Nazanin" pitchFamily="2" charset="-78"/>
              </a:rPr>
              <a:t>CR</a:t>
            </a:r>
            <a:r>
              <a:rPr lang="fa-IR" sz="2800" b="1" u="sng" dirty="0" smtClean="0">
                <a:cs typeface="B Nazanin" pitchFamily="2" charset="-78"/>
              </a:rPr>
              <a:t>درمرحله برنامه ریزی:</a:t>
            </a:r>
          </a:p>
          <a:p>
            <a:pPr algn="r"/>
            <a:r>
              <a:rPr lang="fa-IR" sz="2800" dirty="0" smtClean="0">
                <a:cs typeface="B Nazanin" pitchFamily="2" charset="-78"/>
              </a:rPr>
              <a:t>1- تشخیص قابل حسابـرسی بودن صورتهای مالی </a:t>
            </a:r>
          </a:p>
          <a:p>
            <a:pPr algn="r"/>
            <a:r>
              <a:rPr lang="fa-IR" sz="2800" dirty="0" smtClean="0">
                <a:cs typeface="B Nazanin" pitchFamily="2" charset="-78"/>
              </a:rPr>
              <a:t>2-تدوین استراتژی حسابرسی</a:t>
            </a:r>
          </a:p>
          <a:p>
            <a:pPr algn="r"/>
            <a:r>
              <a:rPr lang="fa-IR" sz="2800" dirty="0" smtClean="0">
                <a:cs typeface="B Nazanin" pitchFamily="2" charset="-78"/>
              </a:rPr>
              <a:t>3-تعیین خطر عدم کشف </a:t>
            </a:r>
          </a:p>
          <a:p>
            <a:pPr algn="r">
              <a:buFontTx/>
              <a:buChar char="-"/>
            </a:pPr>
            <a:r>
              <a:rPr lang="fa-IR" sz="2800" dirty="0" smtClean="0">
                <a:cs typeface="B Nazanin" pitchFamily="2" charset="-78"/>
              </a:rPr>
              <a:t>شناخت اولیه از سیستم کنترل داخلی در مرحله بر نامه ریزی شامل کسب اطلاعاتی کلی در باره موضوعاتی چون موارد زیر است:</a:t>
            </a:r>
          </a:p>
          <a:p>
            <a:pPr algn="r">
              <a:buFontTx/>
              <a:buChar char="-"/>
            </a:pPr>
            <a:r>
              <a:rPr lang="fa-IR" sz="2800" dirty="0" smtClean="0">
                <a:cs typeface="B Nazanin" pitchFamily="2" charset="-78"/>
              </a:rPr>
              <a:t>محیط کنترلی ،روشهای کنترل،نظارت،نحوه تصویب،پردازش،ثبت، گزارشگری و....</a:t>
            </a:r>
            <a:endParaRPr lang="fa-IR" sz="2800" dirty="0">
              <a:cs typeface="B Nazanin" pitchFamily="2" charset="-78"/>
            </a:endParaRPr>
          </a:p>
        </p:txBody>
      </p:sp>
      <p:sp>
        <p:nvSpPr>
          <p:cNvPr id="10" name="Rectangle 9"/>
          <p:cNvSpPr/>
          <p:nvPr/>
        </p:nvSpPr>
        <p:spPr>
          <a:xfrm>
            <a:off x="2555776" y="5903694"/>
            <a:ext cx="184731" cy="523220"/>
          </a:xfrm>
          <a:prstGeom prst="rect">
            <a:avLst/>
          </a:prstGeom>
        </p:spPr>
        <p:txBody>
          <a:bodyPr wrap="none">
            <a:spAutoFit/>
          </a:bodyPr>
          <a:lstStyle/>
          <a:p>
            <a:endParaRPr lang="fa-IR" sz="2800" dirty="0"/>
          </a:p>
        </p:txBody>
      </p:sp>
    </p:spTree>
    <p:extLst>
      <p:ext uri="{BB962C8B-B14F-4D97-AF65-F5344CB8AC3E}">
        <p14:creationId xmlns:p14="http://schemas.microsoft.com/office/powerpoint/2010/main" val="742835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67544" y="332656"/>
            <a:ext cx="8424936" cy="792088"/>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3600" b="1" dirty="0" smtClean="0">
                <a:cs typeface="2  Jadid" pitchFamily="2" charset="-78"/>
              </a:rPr>
              <a:t>*انواع ریسک حسابرسی:</a:t>
            </a:r>
            <a:endParaRPr lang="en-US" sz="3600" b="1" dirty="0">
              <a:cs typeface="2  Jadid" pitchFamily="2" charset="-78"/>
            </a:endParaRPr>
          </a:p>
        </p:txBody>
      </p:sp>
      <p:sp>
        <p:nvSpPr>
          <p:cNvPr id="6" name="Rounded Rectangle 5"/>
          <p:cNvSpPr/>
          <p:nvPr/>
        </p:nvSpPr>
        <p:spPr>
          <a:xfrm>
            <a:off x="467544" y="5733256"/>
            <a:ext cx="8424936" cy="864096"/>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حسابرسی پیشرفته                                                                                                     </a:t>
            </a:r>
            <a:endParaRPr lang="en-US" b="1" dirty="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994" y="5715359"/>
            <a:ext cx="589291" cy="899890"/>
          </a:xfrm>
          <a:prstGeom prst="rect">
            <a:avLst/>
          </a:prstGeom>
        </p:spPr>
      </p:pic>
      <p:sp>
        <p:nvSpPr>
          <p:cNvPr id="8" name="Rectangle 7"/>
          <p:cNvSpPr/>
          <p:nvPr/>
        </p:nvSpPr>
        <p:spPr>
          <a:xfrm>
            <a:off x="0" y="1412776"/>
            <a:ext cx="8676456" cy="1331134"/>
          </a:xfrm>
          <a:prstGeom prst="rect">
            <a:avLst/>
          </a:prstGeom>
        </p:spPr>
        <p:txBody>
          <a:bodyPr wrap="square">
            <a:spAutoFit/>
          </a:bodyPr>
          <a:lstStyle/>
          <a:p>
            <a:pPr marL="514350" indent="-514350" algn="r" rtl="1">
              <a:lnSpc>
                <a:spcPct val="150000"/>
              </a:lnSpc>
              <a:buAutoNum type="arabicParenR"/>
            </a:pPr>
            <a:r>
              <a:rPr lang="fa-IR" sz="2800" b="1" dirty="0" smtClean="0">
                <a:cs typeface="2  Ferdosi" pitchFamily="2" charset="-78"/>
              </a:rPr>
              <a:t>ریسک نوع آلفا   (رد نادرست)</a:t>
            </a:r>
          </a:p>
          <a:p>
            <a:pPr marL="514350" indent="-514350" algn="r" rtl="1">
              <a:lnSpc>
                <a:spcPct val="150000"/>
              </a:lnSpc>
              <a:buAutoNum type="arabicParenR"/>
            </a:pPr>
            <a:r>
              <a:rPr lang="fa-IR" sz="2800" b="1" dirty="0" smtClean="0">
                <a:cs typeface="2  Ferdosi" pitchFamily="2" charset="-78"/>
              </a:rPr>
              <a:t>ریسک نوع بت   (پذیرش نادرست)</a:t>
            </a:r>
            <a:endParaRPr lang="fa-IR" sz="2800" b="1" dirty="0">
              <a:cs typeface="2  Ferdosi" pitchFamily="2" charset="-78"/>
            </a:endParaRPr>
          </a:p>
        </p:txBody>
      </p:sp>
      <p:sp>
        <p:nvSpPr>
          <p:cNvPr id="10" name="Rectangle 9"/>
          <p:cNvSpPr/>
          <p:nvPr/>
        </p:nvSpPr>
        <p:spPr>
          <a:xfrm>
            <a:off x="395536" y="3105834"/>
            <a:ext cx="8352928" cy="2062103"/>
          </a:xfrm>
          <a:prstGeom prst="rect">
            <a:avLst/>
          </a:prstGeom>
        </p:spPr>
        <p:txBody>
          <a:bodyPr wrap="square">
            <a:spAutoFit/>
          </a:bodyPr>
          <a:lstStyle/>
          <a:p>
            <a:pPr algn="r" rtl="1"/>
            <a:r>
              <a:rPr lang="fa-IR" sz="3200" b="1" dirty="0" smtClean="0">
                <a:cs typeface="2  Jadid" pitchFamily="2" charset="-78"/>
              </a:rPr>
              <a:t>اجزای ریسک حسابرسی </a:t>
            </a:r>
            <a:r>
              <a:rPr lang="fa-IR" sz="3200" b="1" dirty="0" smtClean="0">
                <a:cs typeface="2  Ferdosi" pitchFamily="2" charset="-78"/>
              </a:rPr>
              <a:t>:  </a:t>
            </a:r>
          </a:p>
          <a:p>
            <a:pPr algn="r" rtl="1"/>
            <a:r>
              <a:rPr lang="fa-IR" sz="3200" b="1" dirty="0" smtClean="0">
                <a:cs typeface="2  Ferdosi" pitchFamily="2" charset="-78"/>
              </a:rPr>
              <a:t>١) ریسک ذاتی</a:t>
            </a:r>
          </a:p>
          <a:p>
            <a:pPr algn="r" rtl="1"/>
            <a:r>
              <a:rPr lang="fa-IR" sz="3200" b="1" dirty="0" smtClean="0">
                <a:cs typeface="2  Ferdosi" pitchFamily="2" charset="-78"/>
              </a:rPr>
              <a:t>٢) ریسک کنترلی</a:t>
            </a:r>
          </a:p>
          <a:p>
            <a:pPr algn="r" rtl="1"/>
            <a:r>
              <a:rPr lang="fa-IR" sz="3200" b="1" dirty="0" smtClean="0">
                <a:cs typeface="2  Ferdosi" pitchFamily="2" charset="-78"/>
              </a:rPr>
              <a:t>٣) ریسک عدم کشف</a:t>
            </a:r>
            <a:endParaRPr lang="fa-IR" sz="3200" b="1" dirty="0">
              <a:cs typeface="2  Ferdosi" pitchFamily="2" charset="-78"/>
            </a:endParaRPr>
          </a:p>
        </p:txBody>
      </p:sp>
    </p:spTree>
    <p:extLst>
      <p:ext uri="{BB962C8B-B14F-4D97-AF65-F5344CB8AC3E}">
        <p14:creationId xmlns:p14="http://schemas.microsoft.com/office/powerpoint/2010/main" val="742835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67544" y="332656"/>
            <a:ext cx="8424936" cy="792088"/>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b="1" dirty="0">
              <a:cs typeface="B Nazanin" panose="00000400000000000000" pitchFamily="2" charset="-78"/>
            </a:endParaRPr>
          </a:p>
        </p:txBody>
      </p:sp>
      <p:sp>
        <p:nvSpPr>
          <p:cNvPr id="6" name="Rounded Rectangle 5"/>
          <p:cNvSpPr/>
          <p:nvPr/>
        </p:nvSpPr>
        <p:spPr>
          <a:xfrm>
            <a:off x="467544" y="5733256"/>
            <a:ext cx="8424936" cy="864096"/>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حسابرسی پیشرفته                                                                                                     </a:t>
            </a:r>
            <a:endParaRPr lang="en-US" b="1" dirty="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994" y="5715359"/>
            <a:ext cx="589291" cy="899890"/>
          </a:xfrm>
          <a:prstGeom prst="rect">
            <a:avLst/>
          </a:prstGeom>
        </p:spPr>
      </p:pic>
      <p:sp>
        <p:nvSpPr>
          <p:cNvPr id="8" name="Rectangle 7"/>
          <p:cNvSpPr/>
          <p:nvPr/>
        </p:nvSpPr>
        <p:spPr>
          <a:xfrm>
            <a:off x="539552" y="1340768"/>
            <a:ext cx="8190656" cy="2062103"/>
          </a:xfrm>
          <a:prstGeom prst="rect">
            <a:avLst/>
          </a:prstGeom>
        </p:spPr>
        <p:txBody>
          <a:bodyPr wrap="square">
            <a:spAutoFit/>
          </a:bodyPr>
          <a:lstStyle/>
          <a:p>
            <a:pPr algn="r" rtl="1"/>
            <a:r>
              <a:rPr lang="fa-IR" sz="2400" dirty="0" smtClean="0">
                <a:cs typeface="2  Jadid" pitchFamily="2" charset="-78"/>
              </a:rPr>
              <a:t>١) ریسک نوع آلفا(رد نادرست):</a:t>
            </a:r>
            <a:r>
              <a:rPr lang="fa-IR" sz="3200" dirty="0" smtClean="0">
                <a:cs typeface="2  Ferdosi" pitchFamily="2" charset="-78"/>
              </a:rPr>
              <a:t>یعنی اینکه صورتهای مالی به نحو منصفانه ومطلوب تهیه شده ولی حسابرس نظرغیرمقبول ارائه می دهد.این ریسک کارایی وصرفه اقتصادی حسابرس را مورد تردید جدی قرار می دهد.</a:t>
            </a:r>
            <a:endParaRPr lang="fa-IR" sz="3200" dirty="0">
              <a:cs typeface="2  Ferdosi" pitchFamily="2" charset="-78"/>
            </a:endParaRPr>
          </a:p>
        </p:txBody>
      </p:sp>
      <p:sp>
        <p:nvSpPr>
          <p:cNvPr id="9" name="Rectangle 8"/>
          <p:cNvSpPr/>
          <p:nvPr/>
        </p:nvSpPr>
        <p:spPr>
          <a:xfrm>
            <a:off x="755576" y="3573016"/>
            <a:ext cx="7920880" cy="1569660"/>
          </a:xfrm>
          <a:prstGeom prst="rect">
            <a:avLst/>
          </a:prstGeom>
        </p:spPr>
        <p:txBody>
          <a:bodyPr wrap="square">
            <a:spAutoFit/>
          </a:bodyPr>
          <a:lstStyle/>
          <a:p>
            <a:pPr algn="r" rtl="1"/>
            <a:r>
              <a:rPr lang="fa-IR" sz="2400" dirty="0" smtClean="0">
                <a:cs typeface="2  Jadid" pitchFamily="2" charset="-78"/>
              </a:rPr>
              <a:t>٢) ریسک نوع بتا(پذیرش نادرست):</a:t>
            </a:r>
            <a:r>
              <a:rPr lang="fa-IR" sz="3200" dirty="0" smtClean="0">
                <a:cs typeface="2  Ferdosi" pitchFamily="2" charset="-78"/>
              </a:rPr>
              <a:t>یعنی اینکه صورتهای مالی به نحو منصفانه ومطلوب تهیه نشده ولی حسابرس نظرمقبول ارائه می دهد. این ریسک اثر بخشی حسابرس را مورد تردید قرار می دهد.</a:t>
            </a:r>
            <a:endParaRPr lang="fa-IR" sz="3200" dirty="0">
              <a:cs typeface="2  Ferdosi" pitchFamily="2" charset="-78"/>
            </a:endParaRPr>
          </a:p>
        </p:txBody>
      </p:sp>
    </p:spTree>
    <p:extLst>
      <p:ext uri="{BB962C8B-B14F-4D97-AF65-F5344CB8AC3E}">
        <p14:creationId xmlns:p14="http://schemas.microsoft.com/office/powerpoint/2010/main" val="742835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67544" y="332656"/>
            <a:ext cx="8424936" cy="792088"/>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b="1" dirty="0" smtClean="0">
                <a:cs typeface="B Nazanin" panose="00000400000000000000" pitchFamily="2" charset="-78"/>
              </a:rPr>
              <a:t>     </a:t>
            </a:r>
            <a:r>
              <a:rPr lang="fa-IR" b="1" dirty="0" smtClean="0">
                <a:cs typeface="B Nazanin" panose="00000400000000000000" pitchFamily="2" charset="-78"/>
              </a:rPr>
              <a:t>نمونه                                    </a:t>
            </a:r>
            <a:r>
              <a:rPr lang="en-US" b="1" dirty="0" smtClean="0">
                <a:cs typeface="B Nazanin" panose="00000400000000000000" pitchFamily="2" charset="-78"/>
              </a:rPr>
              <a:t>sample                                                                                 </a:t>
            </a:r>
            <a:endParaRPr lang="en-US" b="1" dirty="0">
              <a:cs typeface="B Nazanin" panose="00000400000000000000" pitchFamily="2" charset="-78"/>
            </a:endParaRPr>
          </a:p>
        </p:txBody>
      </p:sp>
      <p:sp>
        <p:nvSpPr>
          <p:cNvPr id="6" name="Rounded Rectangle 5"/>
          <p:cNvSpPr/>
          <p:nvPr/>
        </p:nvSpPr>
        <p:spPr>
          <a:xfrm>
            <a:off x="467544" y="5733256"/>
            <a:ext cx="8424936" cy="864096"/>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حسابرسی پیشرفته                                                                                                     </a:t>
            </a:r>
            <a:endParaRPr lang="en-US" b="1" dirty="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994" y="5715359"/>
            <a:ext cx="589291" cy="899890"/>
          </a:xfrm>
          <a:prstGeom prst="rect">
            <a:avLst/>
          </a:prstGeom>
        </p:spPr>
      </p:pic>
      <p:sp>
        <p:nvSpPr>
          <p:cNvPr id="8" name="Rectangle 7"/>
          <p:cNvSpPr/>
          <p:nvPr/>
        </p:nvSpPr>
        <p:spPr>
          <a:xfrm>
            <a:off x="755576" y="1412776"/>
            <a:ext cx="7452320" cy="3970318"/>
          </a:xfrm>
          <a:prstGeom prst="rect">
            <a:avLst/>
          </a:prstGeom>
        </p:spPr>
        <p:txBody>
          <a:bodyPr wrap="square">
            <a:spAutoFit/>
          </a:bodyPr>
          <a:lstStyle/>
          <a:p>
            <a:pPr algn="r" rtl="1"/>
            <a:r>
              <a:rPr lang="fa-IR" sz="3600" dirty="0" smtClean="0">
                <a:cs typeface="2  Ferdosi" pitchFamily="2" charset="-78"/>
              </a:rPr>
              <a:t>ریسک ذاتی را چنین تعریف می کنیم : احتمال خطر تحریف در مانده یک حساب،گروه معاملات مربوط به آن حساب یا گروه حسابهایی که درغیاب کنترلهای داخلی ممکن است رخ دهد.ریسک ذاتی به ترتیب در وجوه نقد،حسابهای برآوردی مانند استهلاک و ذخایر بیشتر از سایر حسابها است. لازم به ذکر است ریسک ذاتی در مرحله برنامه ریزی ارزیابی می شود.</a:t>
            </a:r>
            <a:endParaRPr lang="fa-IR" sz="3600" dirty="0">
              <a:cs typeface="2  Ferdosi" pitchFamily="2" charset="-78"/>
            </a:endParaRPr>
          </a:p>
        </p:txBody>
      </p:sp>
    </p:spTree>
    <p:extLst>
      <p:ext uri="{BB962C8B-B14F-4D97-AF65-F5344CB8AC3E}">
        <p14:creationId xmlns:p14="http://schemas.microsoft.com/office/powerpoint/2010/main" val="742835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67544" y="332656"/>
            <a:ext cx="8424936" cy="792088"/>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b="1" dirty="0" smtClean="0">
                <a:cs typeface="B Nazanin" panose="00000400000000000000" pitchFamily="2" charset="-78"/>
              </a:rPr>
              <a:t>     </a:t>
            </a:r>
            <a:r>
              <a:rPr lang="fa-IR" b="1" dirty="0" smtClean="0">
                <a:cs typeface="B Nazanin" panose="00000400000000000000" pitchFamily="2" charset="-78"/>
              </a:rPr>
              <a:t>نمونه                                    </a:t>
            </a:r>
            <a:r>
              <a:rPr lang="en-US" b="1" dirty="0" smtClean="0">
                <a:cs typeface="B Nazanin" panose="00000400000000000000" pitchFamily="2" charset="-78"/>
              </a:rPr>
              <a:t>sample                                                                                 </a:t>
            </a:r>
            <a:endParaRPr lang="en-US" b="1" dirty="0">
              <a:cs typeface="B Nazanin" panose="00000400000000000000" pitchFamily="2" charset="-78"/>
            </a:endParaRPr>
          </a:p>
        </p:txBody>
      </p:sp>
      <p:sp>
        <p:nvSpPr>
          <p:cNvPr id="6" name="Rounded Rectangle 5"/>
          <p:cNvSpPr/>
          <p:nvPr/>
        </p:nvSpPr>
        <p:spPr>
          <a:xfrm>
            <a:off x="467544" y="5733256"/>
            <a:ext cx="8424936" cy="864096"/>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حسابرسی پیشرفته                                                                                                     </a:t>
            </a:r>
            <a:endParaRPr lang="en-US" b="1" dirty="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994" y="5715359"/>
            <a:ext cx="589291" cy="899890"/>
          </a:xfrm>
          <a:prstGeom prst="rect">
            <a:avLst/>
          </a:prstGeom>
        </p:spPr>
      </p:pic>
      <p:sp>
        <p:nvSpPr>
          <p:cNvPr id="8" name="Rectangle 7"/>
          <p:cNvSpPr/>
          <p:nvPr/>
        </p:nvSpPr>
        <p:spPr>
          <a:xfrm>
            <a:off x="251520" y="4437112"/>
            <a:ext cx="8316416" cy="1384995"/>
          </a:xfrm>
          <a:prstGeom prst="rect">
            <a:avLst/>
          </a:prstGeom>
        </p:spPr>
        <p:txBody>
          <a:bodyPr wrap="square">
            <a:spAutoFit/>
          </a:bodyPr>
          <a:lstStyle/>
          <a:p>
            <a:pPr algn="r" rtl="1"/>
            <a:r>
              <a:rPr lang="fa-IR" sz="2800" dirty="0" smtClean="0">
                <a:cs typeface="2  Ferdosi" pitchFamily="2" charset="-78"/>
              </a:rPr>
              <a:t> ریسک عدم کشف را چنین تعریف می کنیم : احتمال اینکه حسابرس با انجام آزمونهای خود موفق به کشف تحریف در مانده حسابها،گروه حسابها یا معاملات نشود.</a:t>
            </a:r>
            <a:endParaRPr lang="fa-IR" sz="2800" dirty="0">
              <a:cs typeface="2  Ferdosi" pitchFamily="2" charset="-78"/>
            </a:endParaRPr>
          </a:p>
        </p:txBody>
      </p:sp>
      <p:sp>
        <p:nvSpPr>
          <p:cNvPr id="9" name="Rectangle 8"/>
          <p:cNvSpPr/>
          <p:nvPr/>
        </p:nvSpPr>
        <p:spPr>
          <a:xfrm>
            <a:off x="179512" y="1268760"/>
            <a:ext cx="8424936" cy="3323987"/>
          </a:xfrm>
          <a:prstGeom prst="rect">
            <a:avLst/>
          </a:prstGeom>
        </p:spPr>
        <p:txBody>
          <a:bodyPr wrap="square">
            <a:spAutoFit/>
          </a:bodyPr>
          <a:lstStyle/>
          <a:p>
            <a:pPr algn="r" rtl="1">
              <a:lnSpc>
                <a:spcPct val="150000"/>
              </a:lnSpc>
            </a:pPr>
            <a:r>
              <a:rPr lang="fa-IR" sz="2800" dirty="0" smtClean="0">
                <a:cs typeface="2  Ferdosi" pitchFamily="2" charset="-78"/>
              </a:rPr>
              <a:t> ریسک کنترلی را چنین تعریف می کنیم : احتمال خطر تحریف در مانده یک حساب،گروه معاملات یا گروه حسابها به نحوی که کنترلهای داخلی قادر به کشف آن نباشند.بر همین اساس هر چه کنترلهای داخلی قوی باشد،ریسک کنترلی ضعیف (کم) می باشد وبلعکس هرچه کنترلهای داخلی ضعیف باشد، ریسک کنترلی افزایش می یابد.</a:t>
            </a:r>
            <a:endParaRPr lang="fa-IR" sz="2800" dirty="0">
              <a:cs typeface="2  Ferdosi" pitchFamily="2" charset="-78"/>
            </a:endParaRPr>
          </a:p>
        </p:txBody>
      </p:sp>
      <p:sp>
        <p:nvSpPr>
          <p:cNvPr id="2" name="Rectangle 1"/>
          <p:cNvSpPr/>
          <p:nvPr/>
        </p:nvSpPr>
        <p:spPr>
          <a:xfrm>
            <a:off x="2555776" y="5903694"/>
            <a:ext cx="184731" cy="523220"/>
          </a:xfrm>
          <a:prstGeom prst="rect">
            <a:avLst/>
          </a:prstGeom>
        </p:spPr>
        <p:txBody>
          <a:bodyPr wrap="none">
            <a:spAutoFit/>
          </a:bodyPr>
          <a:lstStyle/>
          <a:p>
            <a:endParaRPr lang="fa-IR" sz="2800" dirty="0"/>
          </a:p>
        </p:txBody>
      </p:sp>
    </p:spTree>
    <p:extLst>
      <p:ext uri="{BB962C8B-B14F-4D97-AF65-F5344CB8AC3E}">
        <p14:creationId xmlns:p14="http://schemas.microsoft.com/office/powerpoint/2010/main" val="742835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67544" y="332656"/>
            <a:ext cx="8424936" cy="792088"/>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b="1" dirty="0" smtClean="0">
                <a:cs typeface="B Nazanin" panose="00000400000000000000" pitchFamily="2" charset="-78"/>
              </a:rPr>
              <a:t>     </a:t>
            </a:r>
            <a:r>
              <a:rPr lang="fa-IR" b="1" dirty="0" smtClean="0">
                <a:cs typeface="B Nazanin" panose="00000400000000000000" pitchFamily="2" charset="-78"/>
              </a:rPr>
              <a:t>نمونه                                    </a:t>
            </a:r>
            <a:r>
              <a:rPr lang="en-US" b="1" dirty="0" smtClean="0">
                <a:cs typeface="B Nazanin" panose="00000400000000000000" pitchFamily="2" charset="-78"/>
              </a:rPr>
              <a:t>sample                                                                                 </a:t>
            </a:r>
            <a:endParaRPr lang="en-US" b="1" dirty="0">
              <a:cs typeface="B Nazanin" panose="00000400000000000000" pitchFamily="2" charset="-78"/>
            </a:endParaRPr>
          </a:p>
        </p:txBody>
      </p:sp>
      <p:sp>
        <p:nvSpPr>
          <p:cNvPr id="6" name="Rounded Rectangle 5"/>
          <p:cNvSpPr/>
          <p:nvPr/>
        </p:nvSpPr>
        <p:spPr>
          <a:xfrm>
            <a:off x="467544" y="5733256"/>
            <a:ext cx="8424936" cy="864096"/>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حسابرسی پیشرفته                                                                                                     </a:t>
            </a:r>
            <a:endParaRPr lang="en-US" b="1" dirty="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994" y="5715359"/>
            <a:ext cx="589291" cy="899890"/>
          </a:xfrm>
          <a:prstGeom prst="rect">
            <a:avLst/>
          </a:prstGeom>
        </p:spPr>
      </p:pic>
      <p:sp>
        <p:nvSpPr>
          <p:cNvPr id="8" name="Rectangle 7"/>
          <p:cNvSpPr/>
          <p:nvPr/>
        </p:nvSpPr>
        <p:spPr>
          <a:xfrm>
            <a:off x="251520" y="1556792"/>
            <a:ext cx="8640960" cy="584775"/>
          </a:xfrm>
          <a:prstGeom prst="rect">
            <a:avLst/>
          </a:prstGeom>
        </p:spPr>
        <p:txBody>
          <a:bodyPr wrap="square">
            <a:spAutoFit/>
          </a:bodyPr>
          <a:lstStyle/>
          <a:p>
            <a:pPr algn="r" rtl="1"/>
            <a:r>
              <a:rPr lang="fa-IR" sz="3200" dirty="0" smtClean="0">
                <a:cs typeface="2  Ferdosi" pitchFamily="2" charset="-78"/>
              </a:rPr>
              <a:t>ریسک ذاتی * ریسم عدم کشف * ریسک کنترلی = ریسک حسابرسی کل</a:t>
            </a:r>
            <a:endParaRPr lang="fa-IR" sz="3200" dirty="0">
              <a:cs typeface="2  Ferdosi" pitchFamily="2" charset="-78"/>
            </a:endParaRPr>
          </a:p>
        </p:txBody>
      </p:sp>
      <p:sp>
        <p:nvSpPr>
          <p:cNvPr id="9" name="Rectangle 8"/>
          <p:cNvSpPr/>
          <p:nvPr/>
        </p:nvSpPr>
        <p:spPr>
          <a:xfrm>
            <a:off x="2286000" y="3105835"/>
            <a:ext cx="4572000" cy="646331"/>
          </a:xfrm>
          <a:prstGeom prst="rect">
            <a:avLst/>
          </a:prstGeom>
        </p:spPr>
        <p:txBody>
          <a:bodyPr>
            <a:spAutoFit/>
          </a:bodyPr>
          <a:lstStyle/>
          <a:p>
            <a:r>
              <a:rPr lang="en-US" smtClean="0"/>
              <a:t>http://www.audit.ir/index.php/article/professional/147-2012-11-18-05-20-07</a:t>
            </a:r>
            <a:endParaRPr lang="fa-IR"/>
          </a:p>
        </p:txBody>
      </p:sp>
      <p:sp>
        <p:nvSpPr>
          <p:cNvPr id="11" name="Rectangle 10"/>
          <p:cNvSpPr/>
          <p:nvPr/>
        </p:nvSpPr>
        <p:spPr>
          <a:xfrm>
            <a:off x="2555776" y="5903694"/>
            <a:ext cx="184731" cy="523220"/>
          </a:xfrm>
          <a:prstGeom prst="rect">
            <a:avLst/>
          </a:prstGeom>
        </p:spPr>
        <p:txBody>
          <a:bodyPr wrap="none">
            <a:spAutoFit/>
          </a:bodyPr>
          <a:lstStyle/>
          <a:p>
            <a:endParaRPr lang="fa-IR" sz="2800" dirty="0"/>
          </a:p>
        </p:txBody>
      </p:sp>
    </p:spTree>
    <p:extLst>
      <p:ext uri="{BB962C8B-B14F-4D97-AF65-F5344CB8AC3E}">
        <p14:creationId xmlns:p14="http://schemas.microsoft.com/office/powerpoint/2010/main" val="742835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5720" y="357167"/>
            <a:ext cx="7772400" cy="642941"/>
          </a:xfrm>
        </p:spPr>
        <p:txBody>
          <a:bodyPr>
            <a:normAutofit/>
          </a:bodyPr>
          <a:lstStyle/>
          <a:p>
            <a:r>
              <a:rPr lang="fa-IR" sz="3600" dirty="0" smtClean="0">
                <a:solidFill>
                  <a:schemeClr val="tx1"/>
                </a:solidFill>
                <a:cs typeface="B Titr" pitchFamily="2" charset="-78"/>
              </a:rPr>
              <a:t>نمودارنحوه کلی حسابرسی(مبتنی بر ریسک)</a:t>
            </a:r>
            <a:endParaRPr lang="fa-IR" sz="3600" dirty="0">
              <a:solidFill>
                <a:schemeClr val="tx1"/>
              </a:solidFill>
              <a:cs typeface="B Titr" pitchFamily="2" charset="-78"/>
            </a:endParaRPr>
          </a:p>
        </p:txBody>
      </p:sp>
      <p:sp>
        <p:nvSpPr>
          <p:cNvPr id="4" name="Rectangle 3"/>
          <p:cNvSpPr/>
          <p:nvPr/>
        </p:nvSpPr>
        <p:spPr>
          <a:xfrm flipH="1">
            <a:off x="6588224" y="1484784"/>
            <a:ext cx="1000132" cy="785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cs typeface="B Nazanin" pitchFamily="2" charset="-78"/>
              </a:rPr>
              <a:t>تعیین</a:t>
            </a:r>
            <a:r>
              <a:rPr lang="fa-IR" dirty="0" smtClean="0">
                <a:cs typeface="B Nazanin" pitchFamily="2" charset="-78"/>
              </a:rPr>
              <a:t> حدود کلی حسابرسی</a:t>
            </a:r>
            <a:endParaRPr lang="fa-IR" dirty="0">
              <a:cs typeface="B Nazanin" pitchFamily="2" charset="-78"/>
            </a:endParaRPr>
          </a:p>
        </p:txBody>
      </p:sp>
      <p:sp>
        <p:nvSpPr>
          <p:cNvPr id="5" name="Left Arrow 4"/>
          <p:cNvSpPr/>
          <p:nvPr/>
        </p:nvSpPr>
        <p:spPr>
          <a:xfrm>
            <a:off x="6159596" y="1699098"/>
            <a:ext cx="42862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ound Single Corner Rectangle 5"/>
          <p:cNvSpPr/>
          <p:nvPr/>
        </p:nvSpPr>
        <p:spPr>
          <a:xfrm>
            <a:off x="4945150" y="1413346"/>
            <a:ext cx="1214446" cy="928694"/>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برنامه ریزی حسابرسی</a:t>
            </a:r>
            <a:endParaRPr lang="fa-IR" dirty="0">
              <a:cs typeface="B Nazanin" pitchFamily="2" charset="-78"/>
            </a:endParaRPr>
          </a:p>
        </p:txBody>
      </p:sp>
      <p:sp>
        <p:nvSpPr>
          <p:cNvPr id="7" name="Left Arrow 6"/>
          <p:cNvSpPr/>
          <p:nvPr/>
        </p:nvSpPr>
        <p:spPr>
          <a:xfrm>
            <a:off x="4587960" y="1699098"/>
            <a:ext cx="357190"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3571868" y="1142984"/>
            <a:ext cx="1071570" cy="1357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کسب شناخت از سیستم کنترل داخلی</a:t>
            </a:r>
            <a:endParaRPr lang="fa-IR" dirty="0">
              <a:cs typeface="B Nazanin" pitchFamily="2" charset="-78"/>
            </a:endParaRPr>
          </a:p>
        </p:txBody>
      </p:sp>
      <p:sp>
        <p:nvSpPr>
          <p:cNvPr id="9" name="Round Single Corner Rectangle 8"/>
          <p:cNvSpPr/>
          <p:nvPr/>
        </p:nvSpPr>
        <p:spPr>
          <a:xfrm>
            <a:off x="2301944" y="1413346"/>
            <a:ext cx="928694" cy="1143008"/>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ارزیابی سیستم کنترل داخلی</a:t>
            </a:r>
            <a:endParaRPr lang="fa-IR" dirty="0">
              <a:cs typeface="B Nazanin" pitchFamily="2" charset="-78"/>
            </a:endParaRPr>
          </a:p>
        </p:txBody>
      </p:sp>
      <p:sp>
        <p:nvSpPr>
          <p:cNvPr id="11" name="Left Arrow 10"/>
          <p:cNvSpPr/>
          <p:nvPr/>
        </p:nvSpPr>
        <p:spPr>
          <a:xfrm>
            <a:off x="3230638" y="1627660"/>
            <a:ext cx="285752"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Down Arrow 11"/>
          <p:cNvSpPr/>
          <p:nvPr/>
        </p:nvSpPr>
        <p:spPr>
          <a:xfrm>
            <a:off x="2373382" y="2556354"/>
            <a:ext cx="642942"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fa-IR" dirty="0" smtClean="0">
                <a:cs typeface="B Nazanin" pitchFamily="2" charset="-78"/>
              </a:rPr>
              <a:t>موثر</a:t>
            </a:r>
            <a:endParaRPr lang="fa-IR" dirty="0">
              <a:cs typeface="B Nazanin" pitchFamily="2" charset="-78"/>
            </a:endParaRPr>
          </a:p>
        </p:txBody>
      </p:sp>
      <p:cxnSp>
        <p:nvCxnSpPr>
          <p:cNvPr id="20" name="Elbow Connector 19"/>
          <p:cNvCxnSpPr>
            <a:stCxn id="9" idx="1"/>
          </p:cNvCxnSpPr>
          <p:nvPr/>
        </p:nvCxnSpPr>
        <p:spPr>
          <a:xfrm rot="10800000" flipV="1">
            <a:off x="1873316" y="1984849"/>
            <a:ext cx="428628" cy="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2" name="Elbow Connector 21"/>
          <p:cNvCxnSpPr/>
          <p:nvPr/>
        </p:nvCxnSpPr>
        <p:spPr>
          <a:xfrm rot="5400000">
            <a:off x="731102" y="2412684"/>
            <a:ext cx="1428760" cy="28734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9" idx="1"/>
          </p:cNvCxnSpPr>
          <p:nvPr/>
        </p:nvCxnSpPr>
        <p:spPr>
          <a:xfrm rot="10800000">
            <a:off x="1873316" y="1913416"/>
            <a:ext cx="428628" cy="71434"/>
          </a:xfrm>
          <a:prstGeom prst="line">
            <a:avLst/>
          </a:prstGeom>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944622" y="3342172"/>
            <a:ext cx="1143008" cy="9286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نامه مدیریت ضمنی </a:t>
            </a:r>
            <a:endParaRPr lang="fa-IR" dirty="0">
              <a:cs typeface="B Nazanin" pitchFamily="2" charset="-78"/>
            </a:endParaRPr>
          </a:p>
        </p:txBody>
      </p:sp>
      <p:sp>
        <p:nvSpPr>
          <p:cNvPr id="28" name="Left Arrow 27"/>
          <p:cNvSpPr/>
          <p:nvPr/>
        </p:nvSpPr>
        <p:spPr>
          <a:xfrm>
            <a:off x="1587564" y="1627660"/>
            <a:ext cx="835532"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200" dirty="0" smtClean="0">
                <a:cs typeface="B Nazanin" pitchFamily="2" charset="-78"/>
              </a:rPr>
              <a:t>غیرموثر</a:t>
            </a:r>
            <a:endParaRPr lang="fa-IR" sz="1200" dirty="0">
              <a:cs typeface="B Nazanin" pitchFamily="2" charset="-78"/>
            </a:endParaRPr>
          </a:p>
        </p:txBody>
      </p:sp>
      <p:sp>
        <p:nvSpPr>
          <p:cNvPr id="29" name="Rectangle 28"/>
          <p:cNvSpPr/>
          <p:nvPr/>
        </p:nvSpPr>
        <p:spPr>
          <a:xfrm>
            <a:off x="2301944" y="3199296"/>
            <a:ext cx="914400" cy="12144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طراحی واجرای آزمون کنترلها</a:t>
            </a:r>
            <a:endParaRPr lang="fa-IR" dirty="0">
              <a:cs typeface="B Nazanin" pitchFamily="2" charset="-78"/>
            </a:endParaRPr>
          </a:p>
        </p:txBody>
      </p:sp>
      <p:sp>
        <p:nvSpPr>
          <p:cNvPr id="32" name="Striped Right Arrow 31"/>
          <p:cNvSpPr/>
          <p:nvPr/>
        </p:nvSpPr>
        <p:spPr>
          <a:xfrm>
            <a:off x="3159200" y="3485048"/>
            <a:ext cx="500066"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ectangle 32"/>
          <p:cNvSpPr/>
          <p:nvPr/>
        </p:nvSpPr>
        <p:spPr>
          <a:xfrm>
            <a:off x="3659266" y="3199296"/>
            <a:ext cx="928694" cy="12144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برآورد خطر کنترل </a:t>
            </a:r>
            <a:r>
              <a:rPr lang="en-US" dirty="0" smtClean="0">
                <a:cs typeface="B Nazanin" pitchFamily="2" charset="-78"/>
              </a:rPr>
              <a:t>CR</a:t>
            </a:r>
            <a:endParaRPr lang="fa-IR" dirty="0">
              <a:cs typeface="B Nazanin" pitchFamily="2" charset="-78"/>
            </a:endParaRPr>
          </a:p>
        </p:txBody>
      </p:sp>
      <p:sp>
        <p:nvSpPr>
          <p:cNvPr id="34" name="Striped Right Arrow 33"/>
          <p:cNvSpPr/>
          <p:nvPr/>
        </p:nvSpPr>
        <p:spPr>
          <a:xfrm>
            <a:off x="4587960" y="3556486"/>
            <a:ext cx="428628"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5" name="Rectangle 34"/>
          <p:cNvSpPr/>
          <p:nvPr/>
        </p:nvSpPr>
        <p:spPr>
          <a:xfrm>
            <a:off x="4945150" y="3270734"/>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برآورد خطر عدم کشف </a:t>
            </a:r>
            <a:r>
              <a:rPr lang="en-US" dirty="0" smtClean="0">
                <a:cs typeface="B Nazanin" pitchFamily="2" charset="-78"/>
              </a:rPr>
              <a:t>DR</a:t>
            </a:r>
            <a:endParaRPr lang="fa-IR" dirty="0">
              <a:cs typeface="B Nazanin" pitchFamily="2" charset="-78"/>
            </a:endParaRPr>
          </a:p>
        </p:txBody>
      </p:sp>
      <p:cxnSp>
        <p:nvCxnSpPr>
          <p:cNvPr id="37" name="Straight Connector 36"/>
          <p:cNvCxnSpPr/>
          <p:nvPr/>
        </p:nvCxnSpPr>
        <p:spPr>
          <a:xfrm rot="10800000">
            <a:off x="2087630" y="3770800"/>
            <a:ext cx="142876" cy="35719"/>
          </a:xfrm>
          <a:prstGeom prst="line">
            <a:avLst/>
          </a:prstGeom>
        </p:spPr>
        <p:style>
          <a:lnRef idx="1">
            <a:schemeClr val="accent1"/>
          </a:lnRef>
          <a:fillRef idx="0">
            <a:schemeClr val="accent1"/>
          </a:fillRef>
          <a:effectRef idx="0">
            <a:schemeClr val="accent1"/>
          </a:effectRef>
          <a:fontRef idx="minor">
            <a:schemeClr val="tx1"/>
          </a:fontRef>
        </p:style>
      </p:cxnSp>
      <p:sp>
        <p:nvSpPr>
          <p:cNvPr id="38" name="Striped Right Arrow 37"/>
          <p:cNvSpPr/>
          <p:nvPr/>
        </p:nvSpPr>
        <p:spPr>
          <a:xfrm>
            <a:off x="5873844" y="3413610"/>
            <a:ext cx="357190"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9" name="Rectangle 38"/>
          <p:cNvSpPr/>
          <p:nvPr/>
        </p:nvSpPr>
        <p:spPr>
          <a:xfrm>
            <a:off x="6231034" y="3199296"/>
            <a:ext cx="1000132" cy="11430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طراحی واجرای آزمون های محتوا</a:t>
            </a:r>
            <a:endParaRPr lang="fa-IR" dirty="0">
              <a:cs typeface="B Nazanin" pitchFamily="2" charset="-78"/>
            </a:endParaRPr>
          </a:p>
        </p:txBody>
      </p:sp>
      <p:sp>
        <p:nvSpPr>
          <p:cNvPr id="40" name="Down Arrow 39"/>
          <p:cNvSpPr/>
          <p:nvPr/>
        </p:nvSpPr>
        <p:spPr>
          <a:xfrm>
            <a:off x="6516786" y="4342304"/>
            <a:ext cx="484632"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1" name="Round Single Corner Rectangle 40"/>
          <p:cNvSpPr/>
          <p:nvPr/>
        </p:nvSpPr>
        <p:spPr>
          <a:xfrm>
            <a:off x="6302472" y="4628056"/>
            <a:ext cx="914400" cy="9144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بررسی تکمیلی</a:t>
            </a:r>
            <a:endParaRPr lang="fa-IR" dirty="0">
              <a:cs typeface="B Nazanin" pitchFamily="2" charset="-78"/>
            </a:endParaRPr>
          </a:p>
        </p:txBody>
      </p:sp>
      <p:sp>
        <p:nvSpPr>
          <p:cNvPr id="42" name="Left Arrow 41"/>
          <p:cNvSpPr/>
          <p:nvPr/>
        </p:nvSpPr>
        <p:spPr>
          <a:xfrm>
            <a:off x="5873844" y="4842370"/>
            <a:ext cx="406904"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3" name="Round Single Corner Rectangle 42"/>
          <p:cNvSpPr/>
          <p:nvPr/>
        </p:nvSpPr>
        <p:spPr>
          <a:xfrm>
            <a:off x="4659398" y="4628056"/>
            <a:ext cx="1200152" cy="9144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گزارش حسابرسی</a:t>
            </a:r>
            <a:endParaRPr lang="fa-IR" dirty="0">
              <a:cs typeface="B Nazanin" pitchFamily="2" charset="-78"/>
            </a:endParaRPr>
          </a:p>
        </p:txBody>
      </p:sp>
      <p:sp>
        <p:nvSpPr>
          <p:cNvPr id="44" name="Rectangle 43"/>
          <p:cNvSpPr/>
          <p:nvPr/>
        </p:nvSpPr>
        <p:spPr>
          <a:xfrm>
            <a:off x="1016060" y="4628056"/>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itchFamily="2" charset="-78"/>
              </a:rPr>
              <a:t>نامه مدیریت</a:t>
            </a:r>
            <a:endParaRPr lang="fa-IR" dirty="0">
              <a:cs typeface="B Nazanin" pitchFamily="2" charset="-78"/>
            </a:endParaRPr>
          </a:p>
        </p:txBody>
      </p:sp>
      <p:cxnSp>
        <p:nvCxnSpPr>
          <p:cNvPr id="46" name="Straight Arrow Connector 45"/>
          <p:cNvCxnSpPr>
            <a:stCxn id="27" idx="2"/>
          </p:cNvCxnSpPr>
          <p:nvPr/>
        </p:nvCxnSpPr>
        <p:spPr>
          <a:xfrm rot="5400000">
            <a:off x="1373250" y="441374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10800000">
            <a:off x="2016192" y="5199560"/>
            <a:ext cx="257176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29" idx="1"/>
            <a:endCxn id="27" idx="3"/>
          </p:cNvCxnSpPr>
          <p:nvPr/>
        </p:nvCxnSpPr>
        <p:spPr>
          <a:xfrm rot="10800000">
            <a:off x="2087630" y="3806519"/>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67544" y="332656"/>
            <a:ext cx="8424936" cy="792088"/>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b="1" dirty="0" smtClean="0">
                <a:cs typeface="B Nazanin" panose="00000400000000000000" pitchFamily="2" charset="-78"/>
              </a:rPr>
              <a:t>     </a:t>
            </a:r>
            <a:r>
              <a:rPr lang="fa-IR" b="1" dirty="0" smtClean="0">
                <a:cs typeface="B Nazanin" panose="00000400000000000000" pitchFamily="2" charset="-78"/>
              </a:rPr>
              <a:t>نمونه                                    </a:t>
            </a:r>
            <a:r>
              <a:rPr lang="en-US" b="1" dirty="0" smtClean="0">
                <a:cs typeface="B Nazanin" panose="00000400000000000000" pitchFamily="2" charset="-78"/>
              </a:rPr>
              <a:t>sample                                                                                 </a:t>
            </a:r>
            <a:endParaRPr lang="en-US" b="1" dirty="0">
              <a:cs typeface="B Nazanin" panose="00000400000000000000" pitchFamily="2" charset="-78"/>
            </a:endParaRPr>
          </a:p>
        </p:txBody>
      </p:sp>
      <p:sp>
        <p:nvSpPr>
          <p:cNvPr id="6" name="Rounded Rectangle 5"/>
          <p:cNvSpPr/>
          <p:nvPr/>
        </p:nvSpPr>
        <p:spPr>
          <a:xfrm>
            <a:off x="467544" y="5733256"/>
            <a:ext cx="8424936" cy="864096"/>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حسابرسی پیشرفته                                                                                                     </a:t>
            </a:r>
            <a:endParaRPr lang="en-US" b="1" dirty="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994" y="5715359"/>
            <a:ext cx="589291" cy="899890"/>
          </a:xfrm>
          <a:prstGeom prst="rect">
            <a:avLst/>
          </a:prstGeom>
        </p:spPr>
      </p:pic>
      <p:sp>
        <p:nvSpPr>
          <p:cNvPr id="8" name="Title 1"/>
          <p:cNvSpPr txBox="1">
            <a:spLocks/>
          </p:cNvSpPr>
          <p:nvPr/>
        </p:nvSpPr>
        <p:spPr>
          <a:xfrm>
            <a:off x="142844" y="1285860"/>
            <a:ext cx="8229600" cy="2940048"/>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3200" b="0" i="0" u="none" strike="noStrike" kern="1200" cap="none" spc="0" normalizeH="0" baseline="0" noProof="0" smtClean="0">
                <a:ln>
                  <a:noFill/>
                </a:ln>
                <a:solidFill>
                  <a:schemeClr val="tx1"/>
                </a:solidFill>
                <a:effectLst/>
                <a:uLnTx/>
                <a:uFillTx/>
                <a:latin typeface="+mj-lt"/>
                <a:ea typeface="+mj-ea"/>
                <a:cs typeface="B Nazanin" pitchFamily="2" charset="-78"/>
              </a:rPr>
              <a:t>بر آورد خطر  در دو مرحله صورت می گیرد:</a:t>
            </a:r>
            <a:r>
              <a:rPr kumimoji="0" lang="fa-IR" sz="2400" b="0" i="0" u="none" strike="noStrike" kern="1200" cap="none" spc="0" normalizeH="0" baseline="0" noProof="0" smtClean="0">
                <a:ln>
                  <a:noFill/>
                </a:ln>
                <a:solidFill>
                  <a:schemeClr val="tx1"/>
                </a:solidFill>
                <a:effectLst/>
                <a:uLnTx/>
                <a:uFillTx/>
                <a:latin typeface="+mj-lt"/>
                <a:ea typeface="+mj-ea"/>
                <a:cs typeface="B Nazanin" pitchFamily="2" charset="-78"/>
              </a:rPr>
              <a:t/>
            </a:r>
            <a:br>
              <a:rPr kumimoji="0" lang="fa-IR" sz="2400" b="0" i="0" u="none" strike="noStrike" kern="1200" cap="none" spc="0" normalizeH="0" baseline="0" noProof="0" smtClean="0">
                <a:ln>
                  <a:noFill/>
                </a:ln>
                <a:solidFill>
                  <a:schemeClr val="tx1"/>
                </a:solidFill>
                <a:effectLst/>
                <a:uLnTx/>
                <a:uFillTx/>
                <a:latin typeface="+mj-lt"/>
                <a:ea typeface="+mj-ea"/>
                <a:cs typeface="B Nazanin" pitchFamily="2" charset="-78"/>
              </a:rPr>
            </a:br>
            <a:r>
              <a:rPr kumimoji="0" lang="fa-IR" sz="2800" b="0" i="0" u="none" strike="noStrike" kern="1200" cap="none" spc="0" normalizeH="0" baseline="0" noProof="0" smtClean="0">
                <a:ln>
                  <a:noFill/>
                </a:ln>
                <a:solidFill>
                  <a:schemeClr val="tx1"/>
                </a:solidFill>
                <a:effectLst/>
                <a:uLnTx/>
                <a:uFillTx/>
                <a:latin typeface="+mj-lt"/>
                <a:ea typeface="+mj-ea"/>
                <a:cs typeface="B Nazanin" pitchFamily="2" charset="-78"/>
              </a:rPr>
              <a:t>بخش اول)درمرحله برنامه ریزی</a:t>
            </a:r>
            <a:br>
              <a:rPr kumimoji="0" lang="fa-IR" sz="2800" b="0" i="0" u="none" strike="noStrike" kern="1200" cap="none" spc="0" normalizeH="0" baseline="0" noProof="0" smtClean="0">
                <a:ln>
                  <a:noFill/>
                </a:ln>
                <a:solidFill>
                  <a:schemeClr val="tx1"/>
                </a:solidFill>
                <a:effectLst/>
                <a:uLnTx/>
                <a:uFillTx/>
                <a:latin typeface="+mj-lt"/>
                <a:ea typeface="+mj-ea"/>
                <a:cs typeface="B Nazanin" pitchFamily="2" charset="-78"/>
              </a:rPr>
            </a:br>
            <a:r>
              <a:rPr kumimoji="0" lang="fa-IR" sz="2800" b="0" i="0" u="none" strike="noStrike" kern="1200" cap="none" spc="0" normalizeH="0" baseline="0" noProof="0" smtClean="0">
                <a:ln>
                  <a:noFill/>
                </a:ln>
                <a:solidFill>
                  <a:schemeClr val="tx1"/>
                </a:solidFill>
                <a:effectLst/>
                <a:uLnTx/>
                <a:uFillTx/>
                <a:latin typeface="+mj-lt"/>
                <a:ea typeface="+mj-ea"/>
                <a:cs typeface="B Nazanin" pitchFamily="2" charset="-78"/>
              </a:rPr>
              <a:t>بخش دوم)آزمون کنترل ها </a:t>
            </a:r>
            <a:br>
              <a:rPr kumimoji="0" lang="fa-IR" sz="2800" b="0" i="0" u="none" strike="noStrike" kern="1200" cap="none" spc="0" normalizeH="0" baseline="0" noProof="0" smtClean="0">
                <a:ln>
                  <a:noFill/>
                </a:ln>
                <a:solidFill>
                  <a:schemeClr val="tx1"/>
                </a:solidFill>
                <a:effectLst/>
                <a:uLnTx/>
                <a:uFillTx/>
                <a:latin typeface="+mj-lt"/>
                <a:ea typeface="+mj-ea"/>
                <a:cs typeface="B Nazanin" pitchFamily="2" charset="-78"/>
              </a:rPr>
            </a:br>
            <a:r>
              <a:rPr kumimoji="0" lang="fa-IR" sz="2800" b="0" i="0" u="none" strike="noStrike" kern="1200" cap="none" spc="0" normalizeH="0" baseline="0" noProof="0" smtClean="0">
                <a:ln>
                  <a:noFill/>
                </a:ln>
                <a:solidFill>
                  <a:schemeClr val="tx1"/>
                </a:solidFill>
                <a:effectLst/>
                <a:uLnTx/>
                <a:uFillTx/>
                <a:latin typeface="+mj-lt"/>
                <a:ea typeface="+mj-ea"/>
                <a:cs typeface="B Nazanin" pitchFamily="2" charset="-78"/>
              </a:rPr>
              <a:t>الف-بررسی وجود سیستم کنترل داخلی (برآورد نتایج مطابقت باسیستم ثبت شده) </a:t>
            </a:r>
            <a:br>
              <a:rPr kumimoji="0" lang="fa-IR" sz="2800" b="0" i="0" u="none" strike="noStrike" kern="1200" cap="none" spc="0" normalizeH="0" baseline="0" noProof="0" smtClean="0">
                <a:ln>
                  <a:noFill/>
                </a:ln>
                <a:solidFill>
                  <a:schemeClr val="tx1"/>
                </a:solidFill>
                <a:effectLst/>
                <a:uLnTx/>
                <a:uFillTx/>
                <a:latin typeface="+mj-lt"/>
                <a:ea typeface="+mj-ea"/>
                <a:cs typeface="B Nazanin" pitchFamily="2" charset="-78"/>
              </a:rPr>
            </a:br>
            <a:r>
              <a:rPr kumimoji="0" lang="fa-IR" sz="2800" b="0" i="0" u="none" strike="noStrike" kern="1200" cap="none" spc="0" normalizeH="0" baseline="0" noProof="0" smtClean="0">
                <a:ln>
                  <a:noFill/>
                </a:ln>
                <a:solidFill>
                  <a:schemeClr val="tx1"/>
                </a:solidFill>
                <a:effectLst/>
                <a:uLnTx/>
                <a:uFillTx/>
                <a:latin typeface="+mj-lt"/>
                <a:ea typeface="+mj-ea"/>
                <a:cs typeface="B Nazanin" pitchFamily="2" charset="-78"/>
              </a:rPr>
              <a:t>ب-برآورد نتایج آزمون کنترلها</a:t>
            </a:r>
            <a:endParaRPr kumimoji="0" lang="fa-IR" sz="2800" b="0"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9" name="Rectangle 8"/>
          <p:cNvSpPr/>
          <p:nvPr/>
        </p:nvSpPr>
        <p:spPr>
          <a:xfrm>
            <a:off x="2555776" y="5903694"/>
            <a:ext cx="184731" cy="523220"/>
          </a:xfrm>
          <a:prstGeom prst="rect">
            <a:avLst/>
          </a:prstGeom>
        </p:spPr>
        <p:txBody>
          <a:bodyPr wrap="none">
            <a:spAutoFit/>
          </a:bodyPr>
          <a:lstStyle/>
          <a:p>
            <a:endParaRPr lang="fa-IR" sz="2800" dirty="0"/>
          </a:p>
        </p:txBody>
      </p:sp>
    </p:spTree>
    <p:extLst>
      <p:ext uri="{BB962C8B-B14F-4D97-AF65-F5344CB8AC3E}">
        <p14:creationId xmlns:p14="http://schemas.microsoft.com/office/powerpoint/2010/main" val="742835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67544" y="332656"/>
            <a:ext cx="8424936" cy="792088"/>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b="1" dirty="0" smtClean="0">
                <a:cs typeface="B Nazanin" panose="00000400000000000000" pitchFamily="2" charset="-78"/>
              </a:rPr>
              <a:t>     </a:t>
            </a:r>
            <a:r>
              <a:rPr lang="fa-IR" b="1" dirty="0" smtClean="0">
                <a:cs typeface="B Nazanin" panose="00000400000000000000" pitchFamily="2" charset="-78"/>
              </a:rPr>
              <a:t>نمونه                                    </a:t>
            </a:r>
            <a:r>
              <a:rPr lang="en-US" b="1" dirty="0" smtClean="0">
                <a:cs typeface="B Nazanin" panose="00000400000000000000" pitchFamily="2" charset="-78"/>
              </a:rPr>
              <a:t>sample                                                                                 </a:t>
            </a:r>
            <a:endParaRPr lang="en-US" b="1" dirty="0">
              <a:cs typeface="B Nazanin" panose="00000400000000000000" pitchFamily="2" charset="-78"/>
            </a:endParaRPr>
          </a:p>
        </p:txBody>
      </p:sp>
      <p:sp>
        <p:nvSpPr>
          <p:cNvPr id="6" name="Rounded Rectangle 5"/>
          <p:cNvSpPr/>
          <p:nvPr/>
        </p:nvSpPr>
        <p:spPr>
          <a:xfrm>
            <a:off x="467544" y="5733256"/>
            <a:ext cx="8424936" cy="864096"/>
          </a:xfrm>
          <a:prstGeom prst="roundRect">
            <a:avLst/>
          </a:prstGeom>
          <a:solidFill>
            <a:srgbClr val="33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Nazanin" panose="00000400000000000000" pitchFamily="2" charset="-78"/>
              </a:rPr>
              <a:t>حسابرسی پیشرفته                                                                                                     </a:t>
            </a:r>
            <a:endParaRPr lang="en-US" b="1" dirty="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994" y="5715359"/>
            <a:ext cx="589291" cy="899890"/>
          </a:xfrm>
          <a:prstGeom prst="rect">
            <a:avLst/>
          </a:prstGeom>
        </p:spPr>
      </p:pic>
      <p:sp>
        <p:nvSpPr>
          <p:cNvPr id="8" name="Subtitle 2"/>
          <p:cNvSpPr>
            <a:spLocks noGrp="1"/>
          </p:cNvSpPr>
          <p:nvPr>
            <p:ph type="subTitle" idx="1"/>
          </p:nvPr>
        </p:nvSpPr>
        <p:spPr>
          <a:xfrm>
            <a:off x="323528" y="2348880"/>
            <a:ext cx="8280920" cy="3495684"/>
          </a:xfrm>
        </p:spPr>
        <p:txBody>
          <a:bodyPr>
            <a:normAutofit/>
          </a:bodyPr>
          <a:lstStyle/>
          <a:p>
            <a:pPr algn="r"/>
            <a:r>
              <a:rPr lang="fa-IR" sz="2400" dirty="0" smtClean="0">
                <a:solidFill>
                  <a:schemeClr val="tx1"/>
                </a:solidFill>
                <a:cs typeface="B Nazanin" pitchFamily="2" charset="-78"/>
              </a:rPr>
              <a:t>برنامه ریزی مهمترین مرحله از مراحل حسابرسی است که بر سایر مراحل حسابرسی اثری مستقیم وقابل ملاحظه دارد.</a:t>
            </a:r>
          </a:p>
          <a:p>
            <a:pPr algn="r"/>
            <a:r>
              <a:rPr lang="fa-IR" sz="2400" dirty="0" smtClean="0">
                <a:solidFill>
                  <a:schemeClr val="tx1"/>
                </a:solidFill>
                <a:cs typeface="B Nazanin" pitchFamily="2" charset="-78"/>
              </a:rPr>
              <a:t>طرح کلی (استراتژی )حسابرسی در این مرحله تدوین می شود وبرنامه ریزی کافی ومناسب به تامین هدفهای زیرکمک میکند:</a:t>
            </a:r>
          </a:p>
          <a:p>
            <a:pPr algn="r"/>
            <a:r>
              <a:rPr lang="fa-IR" sz="2400" dirty="0" smtClean="0">
                <a:solidFill>
                  <a:schemeClr val="tx1"/>
                </a:solidFill>
                <a:cs typeface="B Nazanin" pitchFamily="2" charset="-78"/>
              </a:rPr>
              <a:t>1)گرد آوری شواهد قابل قبول</a:t>
            </a:r>
          </a:p>
          <a:p>
            <a:pPr algn="r"/>
            <a:r>
              <a:rPr lang="fa-IR" sz="2400" dirty="0" smtClean="0">
                <a:solidFill>
                  <a:schemeClr val="tx1"/>
                </a:solidFill>
                <a:cs typeface="B Nazanin" pitchFamily="2" charset="-78"/>
              </a:rPr>
              <a:t>2)کنترل هزینه انجام کار در سطح معقول </a:t>
            </a:r>
          </a:p>
          <a:p>
            <a:pPr algn="r"/>
            <a:r>
              <a:rPr lang="fa-IR" sz="2400" dirty="0" smtClean="0">
                <a:solidFill>
                  <a:schemeClr val="tx1"/>
                </a:solidFill>
                <a:cs typeface="B Nazanin" pitchFamily="2" charset="-78"/>
              </a:rPr>
              <a:t>3)انجام شدن بموقع کار</a:t>
            </a:r>
          </a:p>
          <a:p>
            <a:pPr algn="r"/>
            <a:r>
              <a:rPr lang="fa-IR" sz="2400" dirty="0" smtClean="0">
                <a:solidFill>
                  <a:schemeClr val="tx1"/>
                </a:solidFill>
                <a:cs typeface="B Nazanin" pitchFamily="2" charset="-78"/>
              </a:rPr>
              <a:t>4)تقسیم مناسب کار بین اعضای گروه حسابرسی</a:t>
            </a:r>
            <a:endParaRPr lang="fa-IR" sz="2400" dirty="0">
              <a:solidFill>
                <a:schemeClr val="tx1"/>
              </a:solidFill>
              <a:cs typeface="B Nazanin" pitchFamily="2" charset="-78"/>
            </a:endParaRPr>
          </a:p>
        </p:txBody>
      </p:sp>
      <p:sp>
        <p:nvSpPr>
          <p:cNvPr id="9" name="Title 1"/>
          <p:cNvSpPr>
            <a:spLocks noGrp="1"/>
          </p:cNvSpPr>
          <p:nvPr>
            <p:ph type="ctrTitle"/>
          </p:nvPr>
        </p:nvSpPr>
        <p:spPr>
          <a:xfrm>
            <a:off x="539552" y="1484784"/>
            <a:ext cx="7772400" cy="642965"/>
          </a:xfrm>
        </p:spPr>
        <p:txBody>
          <a:bodyPr>
            <a:normAutofit/>
          </a:bodyPr>
          <a:lstStyle/>
          <a:p>
            <a:pPr algn="r"/>
            <a:r>
              <a:rPr lang="fa-IR" sz="3200" b="1" u="sng" dirty="0" smtClean="0">
                <a:cs typeface="B Titr" pitchFamily="2" charset="-78"/>
              </a:rPr>
              <a:t>بخش اول )برآورد خطر در مرحله برنامه ریزی </a:t>
            </a:r>
            <a:endParaRPr lang="fa-IR" sz="3200" b="1" u="sng" dirty="0">
              <a:cs typeface="B Titr" pitchFamily="2" charset="-78"/>
            </a:endParaRPr>
          </a:p>
        </p:txBody>
      </p:sp>
      <p:sp>
        <p:nvSpPr>
          <p:cNvPr id="10" name="Rectangle 9"/>
          <p:cNvSpPr/>
          <p:nvPr/>
        </p:nvSpPr>
        <p:spPr>
          <a:xfrm>
            <a:off x="2555776" y="5903694"/>
            <a:ext cx="184731" cy="523220"/>
          </a:xfrm>
          <a:prstGeom prst="rect">
            <a:avLst/>
          </a:prstGeom>
        </p:spPr>
        <p:txBody>
          <a:bodyPr wrap="none">
            <a:spAutoFit/>
          </a:bodyPr>
          <a:lstStyle/>
          <a:p>
            <a:endParaRPr lang="fa-IR" sz="2800" dirty="0"/>
          </a:p>
        </p:txBody>
      </p:sp>
    </p:spTree>
    <p:extLst>
      <p:ext uri="{BB962C8B-B14F-4D97-AF65-F5344CB8AC3E}">
        <p14:creationId xmlns:p14="http://schemas.microsoft.com/office/powerpoint/2010/main" val="7428352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TotalTime>
  <Words>541</Words>
  <Application>Microsoft Office PowerPoint</Application>
  <PresentationFormat>On-screen Show (4:3)</PresentationFormat>
  <Paragraphs>67</Paragraphs>
  <Slides>11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2  Ferdosi</vt:lpstr>
      <vt:lpstr>2  Jadid</vt:lpstr>
      <vt:lpstr>2  Nasim</vt:lpstr>
      <vt:lpstr>Algerian</vt:lpstr>
      <vt:lpstr>Arial</vt:lpstr>
      <vt:lpstr>B Nazanin</vt:lpstr>
      <vt:lpstr>B Titr</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نمودارنحوه کلی حسابرسی(مبتنی بر ریسک)</vt:lpstr>
      <vt:lpstr>PowerPoint Presentation</vt:lpstr>
      <vt:lpstr>بخش اول )برآورد خطر در مرحله برنامه ریزی </vt:lpstr>
      <vt:lpstr>3-1) بر آورد خطر عدم کشف ناشی از بررسی تحلیلی مقدماتی(APR)</vt:lpstr>
      <vt:lpstr>5-1)شناخت اولیه از سیستم کنترل داخلی وبرآورد اولیه از خطر کنترل (CRاولیه)</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zamani</dc:creator>
  <cp:lastModifiedBy>Bahram</cp:lastModifiedBy>
  <cp:revision>16</cp:revision>
  <dcterms:created xsi:type="dcterms:W3CDTF">2015-10-23T04:44:42Z</dcterms:created>
  <dcterms:modified xsi:type="dcterms:W3CDTF">2022-04-24T08:59:43Z</dcterms:modified>
</cp:coreProperties>
</file>